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944100" cy="99425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40"/>
  </p:normalViewPr>
  <p:slideViewPr>
    <p:cSldViewPr snapToGrid="0">
      <p:cViewPr>
        <p:scale>
          <a:sx n="89" d="100"/>
          <a:sy n="89" d="100"/>
        </p:scale>
        <p:origin x="952" y="-5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45808" y="1627167"/>
            <a:ext cx="8452485" cy="3461467"/>
          </a:xfrm>
        </p:spPr>
        <p:txBody>
          <a:bodyPr anchor="b"/>
          <a:lstStyle>
            <a:lvl1pPr algn="ctr">
              <a:defRPr sz="6525"/>
            </a:lvl1pPr>
          </a:lstStyle>
          <a:p>
            <a:r>
              <a:rPr lang="zh-CN" altLang="en-US"/>
              <a:t>单击此处编辑母版标题样式</a:t>
            </a:r>
            <a:endParaRPr lang="en-US" dirty="0"/>
          </a:p>
        </p:txBody>
      </p:sp>
      <p:sp>
        <p:nvSpPr>
          <p:cNvPr id="3" name="Subtitle 2"/>
          <p:cNvSpPr>
            <a:spLocks noGrp="1"/>
          </p:cNvSpPr>
          <p:nvPr>
            <p:ph type="subTitle" idx="1"/>
          </p:nvPr>
        </p:nvSpPr>
        <p:spPr>
          <a:xfrm>
            <a:off x="1243013" y="5222121"/>
            <a:ext cx="7458075" cy="2400472"/>
          </a:xfrm>
        </p:spPr>
        <p:txBody>
          <a:bodyPr/>
          <a:lstStyle>
            <a:lvl1pPr marL="0" indent="0" algn="ctr">
              <a:buNone/>
              <a:defRPr sz="2610"/>
            </a:lvl1pPr>
            <a:lvl2pPr marL="497205" indent="0" algn="ctr">
              <a:buNone/>
              <a:defRPr sz="2175"/>
            </a:lvl2pPr>
            <a:lvl3pPr marL="994410" indent="0" algn="ctr">
              <a:buNone/>
              <a:defRPr sz="1958"/>
            </a:lvl3pPr>
            <a:lvl4pPr marL="1491615" indent="0" algn="ctr">
              <a:buNone/>
              <a:defRPr sz="1740"/>
            </a:lvl4pPr>
            <a:lvl5pPr marL="1988820" indent="0" algn="ctr">
              <a:buNone/>
              <a:defRPr sz="1740"/>
            </a:lvl5pPr>
            <a:lvl6pPr marL="2486025" indent="0" algn="ctr">
              <a:buNone/>
              <a:defRPr sz="1740"/>
            </a:lvl6pPr>
            <a:lvl7pPr marL="2983230" indent="0" algn="ctr">
              <a:buNone/>
              <a:defRPr sz="1740"/>
            </a:lvl7pPr>
            <a:lvl8pPr marL="3480435" indent="0" algn="ctr">
              <a:buNone/>
              <a:defRPr sz="1740"/>
            </a:lvl8pPr>
            <a:lvl9pPr marL="3977640" indent="0" algn="ctr">
              <a:buNone/>
              <a:defRPr sz="1740"/>
            </a:lvl9pPr>
          </a:lstStyle>
          <a:p>
            <a:r>
              <a:rPr lang="zh-CN" altLang="en-US"/>
              <a:t>单击此处编辑母版副标题样式</a:t>
            </a:r>
            <a:endParaRPr lang="en-US" dirty="0"/>
          </a:p>
        </p:txBody>
      </p:sp>
    </p:spTree>
    <p:extLst>
      <p:ext uri="{BB962C8B-B14F-4D97-AF65-F5344CB8AC3E}">
        <p14:creationId xmlns:p14="http://schemas.microsoft.com/office/powerpoint/2010/main" val="3144911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1952961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16247" y="529347"/>
            <a:ext cx="2144197" cy="842582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83658" y="529347"/>
            <a:ext cx="6308288" cy="842582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2134405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512957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8478" y="2478726"/>
            <a:ext cx="8576786" cy="4135809"/>
          </a:xfrm>
        </p:spPr>
        <p:txBody>
          <a:bodyPr anchor="b"/>
          <a:lstStyle>
            <a:lvl1pPr>
              <a:defRPr sz="6525"/>
            </a:lvl1pPr>
          </a:lstStyle>
          <a:p>
            <a:r>
              <a:rPr lang="zh-CN" altLang="en-US"/>
              <a:t>单击此处编辑母版标题样式</a:t>
            </a:r>
            <a:endParaRPr lang="en-US" dirty="0"/>
          </a:p>
        </p:txBody>
      </p:sp>
      <p:sp>
        <p:nvSpPr>
          <p:cNvPr id="3" name="Text Placeholder 2"/>
          <p:cNvSpPr>
            <a:spLocks noGrp="1"/>
          </p:cNvSpPr>
          <p:nvPr>
            <p:ph type="body" idx="1"/>
          </p:nvPr>
        </p:nvSpPr>
        <p:spPr>
          <a:xfrm>
            <a:off x="678478" y="6653661"/>
            <a:ext cx="8576786" cy="2174924"/>
          </a:xfrm>
        </p:spPr>
        <p:txBody>
          <a:bodyPr/>
          <a:lstStyle>
            <a:lvl1pPr marL="0" indent="0">
              <a:buNone/>
              <a:defRPr sz="2610">
                <a:solidFill>
                  <a:schemeClr val="tx1"/>
                </a:solidFill>
              </a:defRPr>
            </a:lvl1pPr>
            <a:lvl2pPr marL="497205" indent="0">
              <a:buNone/>
              <a:defRPr sz="2175">
                <a:solidFill>
                  <a:schemeClr val="tx1">
                    <a:tint val="75000"/>
                  </a:schemeClr>
                </a:solidFill>
              </a:defRPr>
            </a:lvl2pPr>
            <a:lvl3pPr marL="994410" indent="0">
              <a:buNone/>
              <a:defRPr sz="1958">
                <a:solidFill>
                  <a:schemeClr val="tx1">
                    <a:tint val="75000"/>
                  </a:schemeClr>
                </a:solidFill>
              </a:defRPr>
            </a:lvl3pPr>
            <a:lvl4pPr marL="1491615" indent="0">
              <a:buNone/>
              <a:defRPr sz="1740">
                <a:solidFill>
                  <a:schemeClr val="tx1">
                    <a:tint val="75000"/>
                  </a:schemeClr>
                </a:solidFill>
              </a:defRPr>
            </a:lvl4pPr>
            <a:lvl5pPr marL="1988820" indent="0">
              <a:buNone/>
              <a:defRPr sz="1740">
                <a:solidFill>
                  <a:schemeClr val="tx1">
                    <a:tint val="75000"/>
                  </a:schemeClr>
                </a:solidFill>
              </a:defRPr>
            </a:lvl5pPr>
            <a:lvl6pPr marL="2486025" indent="0">
              <a:buNone/>
              <a:defRPr sz="1740">
                <a:solidFill>
                  <a:schemeClr val="tx1">
                    <a:tint val="75000"/>
                  </a:schemeClr>
                </a:solidFill>
              </a:defRPr>
            </a:lvl6pPr>
            <a:lvl7pPr marL="2983230" indent="0">
              <a:buNone/>
              <a:defRPr sz="1740">
                <a:solidFill>
                  <a:schemeClr val="tx1">
                    <a:tint val="75000"/>
                  </a:schemeClr>
                </a:solidFill>
              </a:defRPr>
            </a:lvl7pPr>
            <a:lvl8pPr marL="3480435" indent="0">
              <a:buNone/>
              <a:defRPr sz="1740">
                <a:solidFill>
                  <a:schemeClr val="tx1">
                    <a:tint val="75000"/>
                  </a:schemeClr>
                </a:solidFill>
              </a:defRPr>
            </a:lvl8pPr>
            <a:lvl9pPr marL="3977640" indent="0">
              <a:buNone/>
              <a:defRPr sz="174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342422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3657" y="2646734"/>
            <a:ext cx="4226243" cy="630843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34200" y="2646734"/>
            <a:ext cx="4226243" cy="630843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185967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84952" y="529349"/>
            <a:ext cx="8576786" cy="192176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4953" y="2437297"/>
            <a:ext cx="4206820" cy="1194482"/>
          </a:xfrm>
        </p:spPr>
        <p:txBody>
          <a:bodyPr anchor="b"/>
          <a:lstStyle>
            <a:lvl1pPr marL="0" indent="0">
              <a:buNone/>
              <a:defRPr sz="2610" b="1"/>
            </a:lvl1pPr>
            <a:lvl2pPr marL="497205" indent="0">
              <a:buNone/>
              <a:defRPr sz="2175" b="1"/>
            </a:lvl2pPr>
            <a:lvl3pPr marL="994410" indent="0">
              <a:buNone/>
              <a:defRPr sz="1958" b="1"/>
            </a:lvl3pPr>
            <a:lvl4pPr marL="1491615" indent="0">
              <a:buNone/>
              <a:defRPr sz="1740" b="1"/>
            </a:lvl4pPr>
            <a:lvl5pPr marL="1988820" indent="0">
              <a:buNone/>
              <a:defRPr sz="1740" b="1"/>
            </a:lvl5pPr>
            <a:lvl6pPr marL="2486025" indent="0">
              <a:buNone/>
              <a:defRPr sz="1740" b="1"/>
            </a:lvl6pPr>
            <a:lvl7pPr marL="2983230" indent="0">
              <a:buNone/>
              <a:defRPr sz="1740" b="1"/>
            </a:lvl7pPr>
            <a:lvl8pPr marL="3480435" indent="0">
              <a:buNone/>
              <a:defRPr sz="1740" b="1"/>
            </a:lvl8pPr>
            <a:lvl9pPr marL="3977640" indent="0">
              <a:buNone/>
              <a:defRPr sz="1740" b="1"/>
            </a:lvl9pPr>
          </a:lstStyle>
          <a:p>
            <a:pPr lvl="0"/>
            <a:r>
              <a:rPr lang="zh-CN" altLang="en-US"/>
              <a:t>单击此处编辑母版文本样式</a:t>
            </a:r>
          </a:p>
        </p:txBody>
      </p:sp>
      <p:sp>
        <p:nvSpPr>
          <p:cNvPr id="4" name="Content Placeholder 3"/>
          <p:cNvSpPr>
            <a:spLocks noGrp="1"/>
          </p:cNvSpPr>
          <p:nvPr>
            <p:ph sz="half" idx="2"/>
          </p:nvPr>
        </p:nvSpPr>
        <p:spPr>
          <a:xfrm>
            <a:off x="684953" y="3631779"/>
            <a:ext cx="4206820" cy="5341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34201" y="2437297"/>
            <a:ext cx="4227538" cy="1194482"/>
          </a:xfrm>
        </p:spPr>
        <p:txBody>
          <a:bodyPr anchor="b"/>
          <a:lstStyle>
            <a:lvl1pPr marL="0" indent="0">
              <a:buNone/>
              <a:defRPr sz="2610" b="1"/>
            </a:lvl1pPr>
            <a:lvl2pPr marL="497205" indent="0">
              <a:buNone/>
              <a:defRPr sz="2175" b="1"/>
            </a:lvl2pPr>
            <a:lvl3pPr marL="994410" indent="0">
              <a:buNone/>
              <a:defRPr sz="1958" b="1"/>
            </a:lvl3pPr>
            <a:lvl4pPr marL="1491615" indent="0">
              <a:buNone/>
              <a:defRPr sz="1740" b="1"/>
            </a:lvl4pPr>
            <a:lvl5pPr marL="1988820" indent="0">
              <a:buNone/>
              <a:defRPr sz="1740" b="1"/>
            </a:lvl5pPr>
            <a:lvl6pPr marL="2486025" indent="0">
              <a:buNone/>
              <a:defRPr sz="1740" b="1"/>
            </a:lvl6pPr>
            <a:lvl7pPr marL="2983230" indent="0">
              <a:buNone/>
              <a:defRPr sz="1740" b="1"/>
            </a:lvl7pPr>
            <a:lvl8pPr marL="3480435" indent="0">
              <a:buNone/>
              <a:defRPr sz="1740" b="1"/>
            </a:lvl8pPr>
            <a:lvl9pPr marL="3977640" indent="0">
              <a:buNone/>
              <a:defRPr sz="1740" b="1"/>
            </a:lvl9pPr>
          </a:lstStyle>
          <a:p>
            <a:pPr lvl="0"/>
            <a:r>
              <a:rPr lang="zh-CN" altLang="en-US"/>
              <a:t>单击此处编辑母版文本样式</a:t>
            </a:r>
          </a:p>
        </p:txBody>
      </p:sp>
      <p:sp>
        <p:nvSpPr>
          <p:cNvPr id="6" name="Content Placeholder 5"/>
          <p:cNvSpPr>
            <a:spLocks noGrp="1"/>
          </p:cNvSpPr>
          <p:nvPr>
            <p:ph sz="quarter" idx="4"/>
          </p:nvPr>
        </p:nvSpPr>
        <p:spPr>
          <a:xfrm>
            <a:off x="5034201" y="3631779"/>
            <a:ext cx="4227538" cy="5341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4254814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2925961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2445637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84952" y="662834"/>
            <a:ext cx="3207231" cy="2319920"/>
          </a:xfrm>
        </p:spPr>
        <p:txBody>
          <a:bodyPr anchor="b"/>
          <a:lstStyle>
            <a:lvl1pPr>
              <a:defRPr sz="3480"/>
            </a:lvl1pPr>
          </a:lstStyle>
          <a:p>
            <a:r>
              <a:rPr lang="zh-CN" altLang="en-US"/>
              <a:t>单击此处编辑母版标题样式</a:t>
            </a:r>
            <a:endParaRPr lang="en-US" dirty="0"/>
          </a:p>
        </p:txBody>
      </p:sp>
      <p:sp>
        <p:nvSpPr>
          <p:cNvPr id="3" name="Content Placeholder 2"/>
          <p:cNvSpPr>
            <a:spLocks noGrp="1"/>
          </p:cNvSpPr>
          <p:nvPr>
            <p:ph idx="1"/>
          </p:nvPr>
        </p:nvSpPr>
        <p:spPr>
          <a:xfrm>
            <a:off x="4227538" y="1431540"/>
            <a:ext cx="5034201" cy="7065628"/>
          </a:xfrm>
        </p:spPr>
        <p:txBody>
          <a:bodyPr/>
          <a:lstStyle>
            <a:lvl1pPr>
              <a:defRPr sz="3480"/>
            </a:lvl1pPr>
            <a:lvl2pPr>
              <a:defRPr sz="3045"/>
            </a:lvl2pPr>
            <a:lvl3pPr>
              <a:defRPr sz="2610"/>
            </a:lvl3pPr>
            <a:lvl4pPr>
              <a:defRPr sz="2175"/>
            </a:lvl4pPr>
            <a:lvl5pPr>
              <a:defRPr sz="2175"/>
            </a:lvl5pPr>
            <a:lvl6pPr>
              <a:defRPr sz="2175"/>
            </a:lvl6pPr>
            <a:lvl7pPr>
              <a:defRPr sz="2175"/>
            </a:lvl7pPr>
            <a:lvl8pPr>
              <a:defRPr sz="2175"/>
            </a:lvl8pPr>
            <a:lvl9pPr>
              <a:defRPr sz="2175"/>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84952" y="2982754"/>
            <a:ext cx="3207231" cy="5525921"/>
          </a:xfrm>
        </p:spPr>
        <p:txBody>
          <a:bodyPr/>
          <a:lstStyle>
            <a:lvl1pPr marL="0" indent="0">
              <a:buNone/>
              <a:defRPr sz="1740"/>
            </a:lvl1pPr>
            <a:lvl2pPr marL="497205" indent="0">
              <a:buNone/>
              <a:defRPr sz="1523"/>
            </a:lvl2pPr>
            <a:lvl3pPr marL="994410" indent="0">
              <a:buNone/>
              <a:defRPr sz="1305"/>
            </a:lvl3pPr>
            <a:lvl4pPr marL="1491615" indent="0">
              <a:buNone/>
              <a:defRPr sz="1088"/>
            </a:lvl4pPr>
            <a:lvl5pPr marL="1988820" indent="0">
              <a:buNone/>
              <a:defRPr sz="1088"/>
            </a:lvl5pPr>
            <a:lvl6pPr marL="2486025" indent="0">
              <a:buNone/>
              <a:defRPr sz="1088"/>
            </a:lvl6pPr>
            <a:lvl7pPr marL="2983230" indent="0">
              <a:buNone/>
              <a:defRPr sz="1088"/>
            </a:lvl7pPr>
            <a:lvl8pPr marL="3480435" indent="0">
              <a:buNone/>
              <a:defRPr sz="1088"/>
            </a:lvl8pPr>
            <a:lvl9pPr marL="3977640" indent="0">
              <a:buNone/>
              <a:defRPr sz="108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3566750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84952" y="662834"/>
            <a:ext cx="3207231" cy="2319920"/>
          </a:xfrm>
        </p:spPr>
        <p:txBody>
          <a:bodyPr anchor="b"/>
          <a:lstStyle>
            <a:lvl1pPr>
              <a:defRPr sz="348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227538" y="1431540"/>
            <a:ext cx="5034201" cy="7065628"/>
          </a:xfrm>
        </p:spPr>
        <p:txBody>
          <a:bodyPr anchor="t"/>
          <a:lstStyle>
            <a:lvl1pPr marL="0" indent="0">
              <a:buNone/>
              <a:defRPr sz="3480"/>
            </a:lvl1pPr>
            <a:lvl2pPr marL="497205" indent="0">
              <a:buNone/>
              <a:defRPr sz="3045"/>
            </a:lvl2pPr>
            <a:lvl3pPr marL="994410" indent="0">
              <a:buNone/>
              <a:defRPr sz="2610"/>
            </a:lvl3pPr>
            <a:lvl4pPr marL="1491615" indent="0">
              <a:buNone/>
              <a:defRPr sz="2175"/>
            </a:lvl4pPr>
            <a:lvl5pPr marL="1988820" indent="0">
              <a:buNone/>
              <a:defRPr sz="2175"/>
            </a:lvl5pPr>
            <a:lvl6pPr marL="2486025" indent="0">
              <a:buNone/>
              <a:defRPr sz="2175"/>
            </a:lvl6pPr>
            <a:lvl7pPr marL="2983230" indent="0">
              <a:buNone/>
              <a:defRPr sz="2175"/>
            </a:lvl7pPr>
            <a:lvl8pPr marL="3480435" indent="0">
              <a:buNone/>
              <a:defRPr sz="2175"/>
            </a:lvl8pPr>
            <a:lvl9pPr marL="3977640" indent="0">
              <a:buNone/>
              <a:defRPr sz="2175"/>
            </a:lvl9pPr>
          </a:lstStyle>
          <a:p>
            <a:r>
              <a:rPr lang="zh-CN" altLang="en-US"/>
              <a:t>单击图标添加图片</a:t>
            </a:r>
            <a:endParaRPr lang="en-US" dirty="0"/>
          </a:p>
        </p:txBody>
      </p:sp>
      <p:sp>
        <p:nvSpPr>
          <p:cNvPr id="4" name="Text Placeholder 3"/>
          <p:cNvSpPr>
            <a:spLocks noGrp="1"/>
          </p:cNvSpPr>
          <p:nvPr>
            <p:ph type="body" sz="half" idx="2"/>
          </p:nvPr>
        </p:nvSpPr>
        <p:spPr>
          <a:xfrm>
            <a:off x="684952" y="2982754"/>
            <a:ext cx="3207231" cy="5525921"/>
          </a:xfrm>
        </p:spPr>
        <p:txBody>
          <a:bodyPr/>
          <a:lstStyle>
            <a:lvl1pPr marL="0" indent="0">
              <a:buNone/>
              <a:defRPr sz="1740"/>
            </a:lvl1pPr>
            <a:lvl2pPr marL="497205" indent="0">
              <a:buNone/>
              <a:defRPr sz="1523"/>
            </a:lvl2pPr>
            <a:lvl3pPr marL="994410" indent="0">
              <a:buNone/>
              <a:defRPr sz="1305"/>
            </a:lvl3pPr>
            <a:lvl4pPr marL="1491615" indent="0">
              <a:buNone/>
              <a:defRPr sz="1088"/>
            </a:lvl4pPr>
            <a:lvl5pPr marL="1988820" indent="0">
              <a:buNone/>
              <a:defRPr sz="1088"/>
            </a:lvl5pPr>
            <a:lvl6pPr marL="2486025" indent="0">
              <a:buNone/>
              <a:defRPr sz="1088"/>
            </a:lvl6pPr>
            <a:lvl7pPr marL="2983230" indent="0">
              <a:buNone/>
              <a:defRPr sz="1088"/>
            </a:lvl7pPr>
            <a:lvl8pPr marL="3480435" indent="0">
              <a:buNone/>
              <a:defRPr sz="1088"/>
            </a:lvl8pPr>
            <a:lvl9pPr marL="3977640" indent="0">
              <a:buNone/>
              <a:defRPr sz="1088"/>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B6B0074-0552-844E-9F64-4919C66E8D2A}" type="datetimeFigureOut">
              <a:rPr kumimoji="1" lang="zh-CN" altLang="en-US" smtClean="0"/>
              <a:t>2023/3/1</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41842520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3657" y="529349"/>
            <a:ext cx="8576786" cy="192176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3657" y="2646734"/>
            <a:ext cx="8576786" cy="630843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83657" y="9215239"/>
            <a:ext cx="2237423" cy="529347"/>
          </a:xfrm>
          <a:prstGeom prst="rect">
            <a:avLst/>
          </a:prstGeom>
        </p:spPr>
        <p:txBody>
          <a:bodyPr vert="horz" lIns="91440" tIns="45720" rIns="91440" bIns="45720" rtlCol="0" anchor="ctr"/>
          <a:lstStyle>
            <a:lvl1pPr algn="l">
              <a:defRPr sz="1305">
                <a:solidFill>
                  <a:schemeClr val="tx1">
                    <a:tint val="75000"/>
                  </a:schemeClr>
                </a:solidFill>
              </a:defRPr>
            </a:lvl1pPr>
          </a:lstStyle>
          <a:p>
            <a:fld id="{2B6B0074-0552-844E-9F64-4919C66E8D2A}" type="datetimeFigureOut">
              <a:rPr kumimoji="1" lang="zh-CN" altLang="en-US" smtClean="0"/>
              <a:t>2023/3/1</a:t>
            </a:fld>
            <a:endParaRPr kumimoji="1" lang="zh-CN" altLang="en-US"/>
          </a:p>
        </p:txBody>
      </p:sp>
      <p:sp>
        <p:nvSpPr>
          <p:cNvPr id="5" name="Footer Placeholder 4"/>
          <p:cNvSpPr>
            <a:spLocks noGrp="1"/>
          </p:cNvSpPr>
          <p:nvPr>
            <p:ph type="ftr" sz="quarter" idx="3"/>
          </p:nvPr>
        </p:nvSpPr>
        <p:spPr>
          <a:xfrm>
            <a:off x="3293983" y="9215239"/>
            <a:ext cx="3356134" cy="529347"/>
          </a:xfrm>
          <a:prstGeom prst="rect">
            <a:avLst/>
          </a:prstGeom>
        </p:spPr>
        <p:txBody>
          <a:bodyPr vert="horz" lIns="91440" tIns="45720" rIns="91440" bIns="45720" rtlCol="0" anchor="ctr"/>
          <a:lstStyle>
            <a:lvl1pPr algn="ctr">
              <a:defRPr sz="1305">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7023020" y="9215239"/>
            <a:ext cx="2237423" cy="529347"/>
          </a:xfrm>
          <a:prstGeom prst="rect">
            <a:avLst/>
          </a:prstGeom>
        </p:spPr>
        <p:txBody>
          <a:bodyPr vert="horz" lIns="91440" tIns="45720" rIns="91440" bIns="45720" rtlCol="0" anchor="ctr"/>
          <a:lstStyle>
            <a:lvl1pPr algn="r">
              <a:defRPr sz="1305">
                <a:solidFill>
                  <a:schemeClr val="tx1">
                    <a:tint val="75000"/>
                  </a:schemeClr>
                </a:solidFill>
              </a:defRPr>
            </a:lvl1pPr>
          </a:lstStyle>
          <a:p>
            <a:fld id="{2956C984-1D86-F243-A192-B60C390D4002}" type="slidenum">
              <a:rPr kumimoji="1" lang="zh-CN" altLang="en-US" smtClean="0"/>
              <a:t>‹#›</a:t>
            </a:fld>
            <a:endParaRPr kumimoji="1" lang="zh-CN" altLang="en-US"/>
          </a:p>
        </p:txBody>
      </p:sp>
    </p:spTree>
    <p:extLst>
      <p:ext uri="{BB962C8B-B14F-4D97-AF65-F5344CB8AC3E}">
        <p14:creationId xmlns:p14="http://schemas.microsoft.com/office/powerpoint/2010/main" val="2417591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94410" rtl="0" eaLnBrk="1" latinLnBrk="0" hangingPunct="1">
        <a:lnSpc>
          <a:spcPct val="90000"/>
        </a:lnSpc>
        <a:spcBef>
          <a:spcPct val="0"/>
        </a:spcBef>
        <a:buNone/>
        <a:defRPr sz="4785" kern="1200">
          <a:solidFill>
            <a:schemeClr val="tx1"/>
          </a:solidFill>
          <a:latin typeface="+mj-lt"/>
          <a:ea typeface="+mj-ea"/>
          <a:cs typeface="+mj-cs"/>
        </a:defRPr>
      </a:lvl1pPr>
    </p:titleStyle>
    <p:bodyStyle>
      <a:lvl1pPr marL="248603" indent="-248603" algn="l" defTabSz="994410" rtl="0" eaLnBrk="1" latinLnBrk="0" hangingPunct="1">
        <a:lnSpc>
          <a:spcPct val="90000"/>
        </a:lnSpc>
        <a:spcBef>
          <a:spcPts val="1088"/>
        </a:spcBef>
        <a:buFont typeface="Arial" panose="020B0604020202020204" pitchFamily="34" charset="0"/>
        <a:buChar char="•"/>
        <a:defRPr sz="3045" kern="1200">
          <a:solidFill>
            <a:schemeClr val="tx1"/>
          </a:solidFill>
          <a:latin typeface="+mn-lt"/>
          <a:ea typeface="+mn-ea"/>
          <a:cs typeface="+mn-cs"/>
        </a:defRPr>
      </a:lvl1pPr>
      <a:lvl2pPr marL="745808" indent="-248603" algn="l" defTabSz="994410" rtl="0" eaLnBrk="1" latinLnBrk="0" hangingPunct="1">
        <a:lnSpc>
          <a:spcPct val="90000"/>
        </a:lnSpc>
        <a:spcBef>
          <a:spcPts val="544"/>
        </a:spcBef>
        <a:buFont typeface="Arial" panose="020B0604020202020204" pitchFamily="34" charset="0"/>
        <a:buChar char="•"/>
        <a:defRPr sz="2610" kern="1200">
          <a:solidFill>
            <a:schemeClr val="tx1"/>
          </a:solidFill>
          <a:latin typeface="+mn-lt"/>
          <a:ea typeface="+mn-ea"/>
          <a:cs typeface="+mn-cs"/>
        </a:defRPr>
      </a:lvl2pPr>
      <a:lvl3pPr marL="1243013" indent="-248603" algn="l" defTabSz="994410" rtl="0" eaLnBrk="1" latinLnBrk="0" hangingPunct="1">
        <a:lnSpc>
          <a:spcPct val="90000"/>
        </a:lnSpc>
        <a:spcBef>
          <a:spcPts val="544"/>
        </a:spcBef>
        <a:buFont typeface="Arial" panose="020B0604020202020204" pitchFamily="34" charset="0"/>
        <a:buChar char="•"/>
        <a:defRPr sz="2175" kern="1200">
          <a:solidFill>
            <a:schemeClr val="tx1"/>
          </a:solidFill>
          <a:latin typeface="+mn-lt"/>
          <a:ea typeface="+mn-ea"/>
          <a:cs typeface="+mn-cs"/>
        </a:defRPr>
      </a:lvl3pPr>
      <a:lvl4pPr marL="1740218" indent="-248603" algn="l" defTabSz="994410" rtl="0" eaLnBrk="1" latinLnBrk="0" hangingPunct="1">
        <a:lnSpc>
          <a:spcPct val="90000"/>
        </a:lnSpc>
        <a:spcBef>
          <a:spcPts val="544"/>
        </a:spcBef>
        <a:buFont typeface="Arial" panose="020B0604020202020204" pitchFamily="34" charset="0"/>
        <a:buChar char="•"/>
        <a:defRPr sz="1958" kern="1200">
          <a:solidFill>
            <a:schemeClr val="tx1"/>
          </a:solidFill>
          <a:latin typeface="+mn-lt"/>
          <a:ea typeface="+mn-ea"/>
          <a:cs typeface="+mn-cs"/>
        </a:defRPr>
      </a:lvl4pPr>
      <a:lvl5pPr marL="2237423" indent="-248603" algn="l" defTabSz="994410" rtl="0" eaLnBrk="1" latinLnBrk="0" hangingPunct="1">
        <a:lnSpc>
          <a:spcPct val="90000"/>
        </a:lnSpc>
        <a:spcBef>
          <a:spcPts val="544"/>
        </a:spcBef>
        <a:buFont typeface="Arial" panose="020B0604020202020204" pitchFamily="34" charset="0"/>
        <a:buChar char="•"/>
        <a:defRPr sz="1958" kern="1200">
          <a:solidFill>
            <a:schemeClr val="tx1"/>
          </a:solidFill>
          <a:latin typeface="+mn-lt"/>
          <a:ea typeface="+mn-ea"/>
          <a:cs typeface="+mn-cs"/>
        </a:defRPr>
      </a:lvl5pPr>
      <a:lvl6pPr marL="2734628" indent="-248603" algn="l" defTabSz="994410" rtl="0" eaLnBrk="1" latinLnBrk="0" hangingPunct="1">
        <a:lnSpc>
          <a:spcPct val="90000"/>
        </a:lnSpc>
        <a:spcBef>
          <a:spcPts val="544"/>
        </a:spcBef>
        <a:buFont typeface="Arial" panose="020B0604020202020204" pitchFamily="34" charset="0"/>
        <a:buChar char="•"/>
        <a:defRPr sz="1958" kern="1200">
          <a:solidFill>
            <a:schemeClr val="tx1"/>
          </a:solidFill>
          <a:latin typeface="+mn-lt"/>
          <a:ea typeface="+mn-ea"/>
          <a:cs typeface="+mn-cs"/>
        </a:defRPr>
      </a:lvl6pPr>
      <a:lvl7pPr marL="3231833" indent="-248603" algn="l" defTabSz="994410" rtl="0" eaLnBrk="1" latinLnBrk="0" hangingPunct="1">
        <a:lnSpc>
          <a:spcPct val="90000"/>
        </a:lnSpc>
        <a:spcBef>
          <a:spcPts val="544"/>
        </a:spcBef>
        <a:buFont typeface="Arial" panose="020B0604020202020204" pitchFamily="34" charset="0"/>
        <a:buChar char="•"/>
        <a:defRPr sz="1958" kern="1200">
          <a:solidFill>
            <a:schemeClr val="tx1"/>
          </a:solidFill>
          <a:latin typeface="+mn-lt"/>
          <a:ea typeface="+mn-ea"/>
          <a:cs typeface="+mn-cs"/>
        </a:defRPr>
      </a:lvl7pPr>
      <a:lvl8pPr marL="3729038" indent="-248603" algn="l" defTabSz="994410" rtl="0" eaLnBrk="1" latinLnBrk="0" hangingPunct="1">
        <a:lnSpc>
          <a:spcPct val="90000"/>
        </a:lnSpc>
        <a:spcBef>
          <a:spcPts val="544"/>
        </a:spcBef>
        <a:buFont typeface="Arial" panose="020B0604020202020204" pitchFamily="34" charset="0"/>
        <a:buChar char="•"/>
        <a:defRPr sz="1958" kern="1200">
          <a:solidFill>
            <a:schemeClr val="tx1"/>
          </a:solidFill>
          <a:latin typeface="+mn-lt"/>
          <a:ea typeface="+mn-ea"/>
          <a:cs typeface="+mn-cs"/>
        </a:defRPr>
      </a:lvl8pPr>
      <a:lvl9pPr marL="4226243" indent="-248603" algn="l" defTabSz="994410" rtl="0" eaLnBrk="1" latinLnBrk="0" hangingPunct="1">
        <a:lnSpc>
          <a:spcPct val="90000"/>
        </a:lnSpc>
        <a:spcBef>
          <a:spcPts val="544"/>
        </a:spcBef>
        <a:buFont typeface="Arial" panose="020B0604020202020204" pitchFamily="34" charset="0"/>
        <a:buChar char="•"/>
        <a:defRPr sz="1958" kern="1200">
          <a:solidFill>
            <a:schemeClr val="tx1"/>
          </a:solidFill>
          <a:latin typeface="+mn-lt"/>
          <a:ea typeface="+mn-ea"/>
          <a:cs typeface="+mn-cs"/>
        </a:defRPr>
      </a:lvl9pPr>
    </p:bodyStyle>
    <p:otherStyle>
      <a:defPPr>
        <a:defRPr lang="en-US"/>
      </a:defPPr>
      <a:lvl1pPr marL="0" algn="l" defTabSz="994410" rtl="0" eaLnBrk="1" latinLnBrk="0" hangingPunct="1">
        <a:defRPr sz="1958" kern="1200">
          <a:solidFill>
            <a:schemeClr val="tx1"/>
          </a:solidFill>
          <a:latin typeface="+mn-lt"/>
          <a:ea typeface="+mn-ea"/>
          <a:cs typeface="+mn-cs"/>
        </a:defRPr>
      </a:lvl1pPr>
      <a:lvl2pPr marL="497205" algn="l" defTabSz="994410" rtl="0" eaLnBrk="1" latinLnBrk="0" hangingPunct="1">
        <a:defRPr sz="1958" kern="1200">
          <a:solidFill>
            <a:schemeClr val="tx1"/>
          </a:solidFill>
          <a:latin typeface="+mn-lt"/>
          <a:ea typeface="+mn-ea"/>
          <a:cs typeface="+mn-cs"/>
        </a:defRPr>
      </a:lvl2pPr>
      <a:lvl3pPr marL="994410" algn="l" defTabSz="994410" rtl="0" eaLnBrk="1" latinLnBrk="0" hangingPunct="1">
        <a:defRPr sz="1958" kern="1200">
          <a:solidFill>
            <a:schemeClr val="tx1"/>
          </a:solidFill>
          <a:latin typeface="+mn-lt"/>
          <a:ea typeface="+mn-ea"/>
          <a:cs typeface="+mn-cs"/>
        </a:defRPr>
      </a:lvl3pPr>
      <a:lvl4pPr marL="1491615" algn="l" defTabSz="994410" rtl="0" eaLnBrk="1" latinLnBrk="0" hangingPunct="1">
        <a:defRPr sz="1958" kern="1200">
          <a:solidFill>
            <a:schemeClr val="tx1"/>
          </a:solidFill>
          <a:latin typeface="+mn-lt"/>
          <a:ea typeface="+mn-ea"/>
          <a:cs typeface="+mn-cs"/>
        </a:defRPr>
      </a:lvl4pPr>
      <a:lvl5pPr marL="1988820" algn="l" defTabSz="994410" rtl="0" eaLnBrk="1" latinLnBrk="0" hangingPunct="1">
        <a:defRPr sz="1958" kern="1200">
          <a:solidFill>
            <a:schemeClr val="tx1"/>
          </a:solidFill>
          <a:latin typeface="+mn-lt"/>
          <a:ea typeface="+mn-ea"/>
          <a:cs typeface="+mn-cs"/>
        </a:defRPr>
      </a:lvl5pPr>
      <a:lvl6pPr marL="2486025" algn="l" defTabSz="994410" rtl="0" eaLnBrk="1" latinLnBrk="0" hangingPunct="1">
        <a:defRPr sz="1958" kern="1200">
          <a:solidFill>
            <a:schemeClr val="tx1"/>
          </a:solidFill>
          <a:latin typeface="+mn-lt"/>
          <a:ea typeface="+mn-ea"/>
          <a:cs typeface="+mn-cs"/>
        </a:defRPr>
      </a:lvl6pPr>
      <a:lvl7pPr marL="2983230" algn="l" defTabSz="994410" rtl="0" eaLnBrk="1" latinLnBrk="0" hangingPunct="1">
        <a:defRPr sz="1958" kern="1200">
          <a:solidFill>
            <a:schemeClr val="tx1"/>
          </a:solidFill>
          <a:latin typeface="+mn-lt"/>
          <a:ea typeface="+mn-ea"/>
          <a:cs typeface="+mn-cs"/>
        </a:defRPr>
      </a:lvl7pPr>
      <a:lvl8pPr marL="3480435" algn="l" defTabSz="994410" rtl="0" eaLnBrk="1" latinLnBrk="0" hangingPunct="1">
        <a:defRPr sz="1958" kern="1200">
          <a:solidFill>
            <a:schemeClr val="tx1"/>
          </a:solidFill>
          <a:latin typeface="+mn-lt"/>
          <a:ea typeface="+mn-ea"/>
          <a:cs typeface="+mn-cs"/>
        </a:defRPr>
      </a:lvl8pPr>
      <a:lvl9pPr marL="3977640" algn="l" defTabSz="994410" rtl="0" eaLnBrk="1" latinLnBrk="0" hangingPunct="1">
        <a:defRPr sz="195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www.kickstarter.com/environment"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3E36212-9B06-F4EB-53C3-D2A08A6E7CDD}"/>
              </a:ext>
            </a:extLst>
          </p:cNvPr>
          <p:cNvPicPr>
            <a:picLocks noChangeAspect="1"/>
          </p:cNvPicPr>
          <p:nvPr/>
        </p:nvPicPr>
        <p:blipFill>
          <a:blip r:embed="rId2"/>
          <a:stretch>
            <a:fillRect/>
          </a:stretch>
        </p:blipFill>
        <p:spPr>
          <a:xfrm>
            <a:off x="-1" y="-1"/>
            <a:ext cx="9936223" cy="4788131"/>
          </a:xfrm>
          <a:prstGeom prst="rect">
            <a:avLst/>
          </a:prstGeom>
        </p:spPr>
      </p:pic>
      <p:sp>
        <p:nvSpPr>
          <p:cNvPr id="5" name="文本框 4">
            <a:extLst>
              <a:ext uri="{FF2B5EF4-FFF2-40B4-BE49-F238E27FC236}">
                <a16:creationId xmlns:a16="http://schemas.microsoft.com/office/drawing/2014/main" id="{3A1E298B-91CC-DE2A-7EE0-A869EFEA0935}"/>
              </a:ext>
            </a:extLst>
          </p:cNvPr>
          <p:cNvSpPr txBox="1"/>
          <p:nvPr/>
        </p:nvSpPr>
        <p:spPr>
          <a:xfrm>
            <a:off x="415636" y="5569527"/>
            <a:ext cx="9127375" cy="2031325"/>
          </a:xfrm>
          <a:prstGeom prst="rect">
            <a:avLst/>
          </a:prstGeom>
          <a:noFill/>
        </p:spPr>
        <p:txBody>
          <a:bodyPr wrap="square" rtlCol="0">
            <a:spAutoFit/>
          </a:bodyPr>
          <a:lstStyle/>
          <a:p>
            <a:pPr marL="342900" indent="-342900">
              <a:spcBef>
                <a:spcPts val="0"/>
              </a:spcBef>
              <a:spcAft>
                <a:spcPts val="0"/>
              </a:spcAft>
              <a:buFont typeface="+mj-lt"/>
              <a:buAutoNum type="arabicPeriod"/>
            </a:pPr>
            <a:r>
              <a:rPr lang="en" altLang="zh-CN" dirty="0">
                <a:solidFill>
                  <a:srgbClr val="0E101A"/>
                </a:solidFill>
                <a:effectLst/>
              </a:rPr>
              <a:t>1 HP Output | 30KG Weight Offset | 25KM Long Range | 1.8KG Ultralight | 20KMH Speed | 6.5L Size</a:t>
            </a:r>
          </a:p>
          <a:p>
            <a:pPr marL="342900" indent="-342900">
              <a:spcBef>
                <a:spcPts val="0"/>
              </a:spcBef>
              <a:spcAft>
                <a:spcPts val="0"/>
              </a:spcAft>
              <a:buFont typeface="+mj-lt"/>
              <a:buAutoNum type="arabicPeriod"/>
            </a:pPr>
            <a:r>
              <a:rPr lang="zh-CN" altLang="en-US" dirty="0">
                <a:solidFill>
                  <a:srgbClr val="0E101A"/>
                </a:solidFill>
              </a:rPr>
              <a:t>首图上的</a:t>
            </a:r>
            <a:r>
              <a:rPr lang="en-US" altLang="zh-CN" dirty="0">
                <a:solidFill>
                  <a:srgbClr val="0E101A"/>
                </a:solidFill>
              </a:rPr>
              <a:t>HS logo</a:t>
            </a:r>
            <a:r>
              <a:rPr lang="zh-CN" altLang="en-US" dirty="0">
                <a:solidFill>
                  <a:srgbClr val="0E101A"/>
                </a:solidFill>
              </a:rPr>
              <a:t>重复出现了两次，建议调整</a:t>
            </a:r>
            <a:endParaRPr lang="en-US" altLang="zh-CN" dirty="0">
              <a:solidFill>
                <a:srgbClr val="0E101A"/>
              </a:solidFill>
            </a:endParaRPr>
          </a:p>
          <a:p>
            <a:pPr marL="342900" indent="-342900">
              <a:spcBef>
                <a:spcPts val="0"/>
              </a:spcBef>
              <a:spcAft>
                <a:spcPts val="0"/>
              </a:spcAft>
              <a:buFont typeface="+mj-lt"/>
              <a:buAutoNum type="arabicPeriod"/>
            </a:pPr>
            <a:r>
              <a:rPr lang="en-US" altLang="zh-CN" dirty="0" err="1">
                <a:solidFill>
                  <a:srgbClr val="0E101A"/>
                </a:solidFill>
                <a:effectLst/>
              </a:rPr>
              <a:t>Hypershell</a:t>
            </a:r>
            <a:r>
              <a:rPr lang="en-US" altLang="zh-CN" dirty="0">
                <a:solidFill>
                  <a:srgbClr val="0E101A"/>
                </a:solidFill>
                <a:effectLst/>
              </a:rPr>
              <a:t> or </a:t>
            </a:r>
            <a:r>
              <a:rPr lang="en-US" altLang="zh-CN" dirty="0" err="1">
                <a:solidFill>
                  <a:srgbClr val="0E101A"/>
                </a:solidFill>
                <a:effectLst/>
              </a:rPr>
              <a:t>HyperShell</a:t>
            </a:r>
            <a:r>
              <a:rPr lang="en-US" altLang="zh-CN" dirty="0">
                <a:solidFill>
                  <a:srgbClr val="0E101A"/>
                </a:solidFill>
                <a:effectLst/>
              </a:rPr>
              <a:t>? S</a:t>
            </a:r>
            <a:r>
              <a:rPr lang="zh-CN" altLang="en-US" dirty="0">
                <a:solidFill>
                  <a:srgbClr val="0E101A"/>
                </a:solidFill>
                <a:effectLst/>
              </a:rPr>
              <a:t>大小写需要确认统一，后面也是同样</a:t>
            </a:r>
            <a:endParaRPr lang="en" altLang="zh-CN" dirty="0">
              <a:solidFill>
                <a:srgbClr val="0E101A"/>
              </a:solidFill>
              <a:effectLst/>
            </a:endParaRPr>
          </a:p>
          <a:p>
            <a:pPr marL="342900" indent="-342900">
              <a:buFont typeface="+mj-lt"/>
              <a:buAutoNum type="arabicPeriod"/>
            </a:pPr>
            <a:endParaRPr kumimoji="1" lang="en-US" altLang="zh-CN" dirty="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3320034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1B04E29-29C9-4E77-8C97-26BF4F8756F5}"/>
              </a:ext>
            </a:extLst>
          </p:cNvPr>
          <p:cNvPicPr>
            <a:picLocks noChangeAspect="1"/>
          </p:cNvPicPr>
          <p:nvPr/>
        </p:nvPicPr>
        <p:blipFill>
          <a:blip r:embed="rId2"/>
          <a:stretch>
            <a:fillRect/>
          </a:stretch>
        </p:blipFill>
        <p:spPr>
          <a:xfrm>
            <a:off x="1085850" y="713002"/>
            <a:ext cx="7772400" cy="6087631"/>
          </a:xfrm>
          <a:prstGeom prst="rect">
            <a:avLst/>
          </a:prstGeom>
        </p:spPr>
      </p:pic>
      <p:sp>
        <p:nvSpPr>
          <p:cNvPr id="3" name="文本框 2">
            <a:extLst>
              <a:ext uri="{FF2B5EF4-FFF2-40B4-BE49-F238E27FC236}">
                <a16:creationId xmlns:a16="http://schemas.microsoft.com/office/drawing/2014/main" id="{EF105D5C-C6B7-11EA-9130-9A532E4EC221}"/>
              </a:ext>
            </a:extLst>
          </p:cNvPr>
          <p:cNvSpPr txBox="1"/>
          <p:nvPr/>
        </p:nvSpPr>
        <p:spPr>
          <a:xfrm>
            <a:off x="408362" y="7136190"/>
            <a:ext cx="9127375" cy="2585323"/>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To get the monstrous performance, we created monsters of our own. </a:t>
            </a:r>
            <a:r>
              <a:rPr lang="en" altLang="zh-CN" dirty="0"/>
              <a:t>The M-One motor inside </a:t>
            </a:r>
            <a:r>
              <a:rPr lang="en" altLang="zh-CN" dirty="0" err="1"/>
              <a:t>Hypershell</a:t>
            </a:r>
            <a:r>
              <a:rPr lang="en" altLang="zh-CN" dirty="0"/>
              <a:t> is the world's smallest high-precision Permanent Magnet Synchronous Motor (PMSM), capable of boasting </a:t>
            </a:r>
            <a:r>
              <a:rPr lang="en" altLang="zh-CN" b="1" dirty="0">
                <a:solidFill>
                  <a:srgbClr val="0E101A"/>
                </a:solidFill>
                <a:effectLst/>
              </a:rPr>
              <a:t>one horsepower</a:t>
            </a:r>
            <a:r>
              <a:rPr lang="en" altLang="zh-CN" dirty="0"/>
              <a:t> and </a:t>
            </a:r>
            <a:r>
              <a:rPr lang="en" altLang="zh-CN" b="1" dirty="0">
                <a:solidFill>
                  <a:srgbClr val="0E101A"/>
                </a:solidFill>
                <a:effectLst/>
              </a:rPr>
              <a:t>32NM of torque</a:t>
            </a:r>
            <a:r>
              <a:rPr lang="en" altLang="zh-CN" dirty="0"/>
              <a:t>. This power is equivalent to lifting three cars (4,400 kg) by 1 meter within a minute.</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dirty="0"/>
              <a:t>Unlike the market wearable exoskeletons with 50W motors, </a:t>
            </a:r>
            <a:r>
              <a:rPr lang="en" altLang="zh-CN" dirty="0" err="1"/>
              <a:t>Hypershell</a:t>
            </a:r>
            <a:r>
              <a:rPr lang="en" altLang="zh-CN" dirty="0"/>
              <a:t> demands stronger performance to aid you in extreme sports. The M-One motor is specially developed for </a:t>
            </a:r>
            <a:r>
              <a:rPr lang="en" altLang="zh-CN" b="1" dirty="0">
                <a:solidFill>
                  <a:srgbClr val="0E101A"/>
                </a:solidFill>
                <a:effectLst/>
              </a:rPr>
              <a:t>high-performance wearable robots</a:t>
            </a:r>
            <a:r>
              <a:rPr lang="en" altLang="zh-CN" dirty="0"/>
              <a:t>. It is highly integrated, ultra-lightweight, high-precision, and provides astoundingly strong power.</a:t>
            </a:r>
            <a:endParaRPr lang="en" altLang="zh-CN" dirty="0">
              <a:solidFill>
                <a:srgbClr val="0E101A"/>
              </a:solidFill>
              <a:effectLst/>
            </a:endParaRPr>
          </a:p>
        </p:txBody>
      </p:sp>
      <p:cxnSp>
        <p:nvCxnSpPr>
          <p:cNvPr id="4" name="直线箭头连接符 3">
            <a:extLst>
              <a:ext uri="{FF2B5EF4-FFF2-40B4-BE49-F238E27FC236}">
                <a16:creationId xmlns:a16="http://schemas.microsoft.com/office/drawing/2014/main" id="{A16AD4AE-F19B-9401-4D68-0C4444444B59}"/>
              </a:ext>
            </a:extLst>
          </p:cNvPr>
          <p:cNvCxnSpPr>
            <a:cxnSpLocks/>
          </p:cNvCxnSpPr>
          <p:nvPr/>
        </p:nvCxnSpPr>
        <p:spPr>
          <a:xfrm flipH="1">
            <a:off x="971550" y="5272088"/>
            <a:ext cx="2614613"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3D55C081-BD22-DE47-4F96-10BC237140BA}"/>
              </a:ext>
            </a:extLst>
          </p:cNvPr>
          <p:cNvSpPr txBox="1"/>
          <p:nvPr/>
        </p:nvSpPr>
        <p:spPr>
          <a:xfrm>
            <a:off x="40443" y="5087422"/>
            <a:ext cx="873957" cy="369332"/>
          </a:xfrm>
          <a:prstGeom prst="rect">
            <a:avLst/>
          </a:prstGeom>
          <a:noFill/>
        </p:spPr>
        <p:txBody>
          <a:bodyPr wrap="none" rtlCol="0">
            <a:spAutoFit/>
          </a:bodyPr>
          <a:lstStyle/>
          <a:p>
            <a:r>
              <a:rPr kumimoji="1" lang="en-US" altLang="zh-CN" dirty="0"/>
              <a:t>1</a:t>
            </a:r>
            <a:r>
              <a:rPr kumimoji="1" lang="zh-CN" altLang="en-US" dirty="0"/>
              <a:t>改成</a:t>
            </a:r>
            <a:r>
              <a:rPr kumimoji="1" lang="en-US" altLang="zh-CN" dirty="0"/>
              <a:t>a</a:t>
            </a:r>
            <a:endParaRPr kumimoji="1" lang="zh-CN" altLang="en-US" dirty="0"/>
          </a:p>
        </p:txBody>
      </p:sp>
      <p:cxnSp>
        <p:nvCxnSpPr>
          <p:cNvPr id="9" name="直线箭头连接符 8">
            <a:extLst>
              <a:ext uri="{FF2B5EF4-FFF2-40B4-BE49-F238E27FC236}">
                <a16:creationId xmlns:a16="http://schemas.microsoft.com/office/drawing/2014/main" id="{07996976-D384-E248-C18E-76C5EDFE8EDC}"/>
              </a:ext>
            </a:extLst>
          </p:cNvPr>
          <p:cNvCxnSpPr>
            <a:cxnSpLocks/>
          </p:cNvCxnSpPr>
          <p:nvPr/>
        </p:nvCxnSpPr>
        <p:spPr>
          <a:xfrm>
            <a:off x="7581901" y="6067426"/>
            <a:ext cx="11394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A73F578-6606-8745-D53F-19E049ECD2B3}"/>
              </a:ext>
            </a:extLst>
          </p:cNvPr>
          <p:cNvSpPr txBox="1"/>
          <p:nvPr/>
        </p:nvSpPr>
        <p:spPr>
          <a:xfrm>
            <a:off x="8507488" y="6067426"/>
            <a:ext cx="1436612" cy="923330"/>
          </a:xfrm>
          <a:prstGeom prst="rect">
            <a:avLst/>
          </a:prstGeom>
          <a:noFill/>
        </p:spPr>
        <p:txBody>
          <a:bodyPr wrap="none" rtlCol="0">
            <a:spAutoFit/>
          </a:bodyPr>
          <a:lstStyle/>
          <a:p>
            <a:r>
              <a:rPr kumimoji="1" lang="en-US" altLang="zh-CN" dirty="0"/>
              <a:t>W</a:t>
            </a:r>
            <a:r>
              <a:rPr kumimoji="1" lang="zh-CN" altLang="en-US" dirty="0"/>
              <a:t>大写</a:t>
            </a:r>
            <a:endParaRPr kumimoji="1" lang="en-US" altLang="zh-CN" dirty="0"/>
          </a:p>
          <a:p>
            <a:r>
              <a:rPr kumimoji="1" lang="en-US" altLang="zh-CN" dirty="0"/>
              <a:t>150W</a:t>
            </a:r>
            <a:r>
              <a:rPr kumimoji="1" lang="zh-CN" altLang="en-US" dirty="0"/>
              <a:t> </a:t>
            </a:r>
            <a:r>
              <a:rPr kumimoji="1" lang="en-US" altLang="zh-CN" dirty="0" err="1"/>
              <a:t>Exos</a:t>
            </a:r>
            <a:endParaRPr kumimoji="1" lang="en-US" altLang="zh-CN" dirty="0"/>
          </a:p>
          <a:p>
            <a:r>
              <a:rPr kumimoji="1" lang="en-US" altLang="zh-CN" dirty="0"/>
              <a:t>50</a:t>
            </a:r>
            <a:r>
              <a:rPr kumimoji="1" lang="zh-CN" altLang="en-US" dirty="0"/>
              <a:t>还是</a:t>
            </a:r>
            <a:r>
              <a:rPr kumimoji="1" lang="en-US" altLang="zh-CN" dirty="0"/>
              <a:t>150W</a:t>
            </a:r>
            <a:endParaRPr kumimoji="1" lang="zh-CN" altLang="en-US" dirty="0"/>
          </a:p>
        </p:txBody>
      </p:sp>
    </p:spTree>
    <p:extLst>
      <p:ext uri="{BB962C8B-B14F-4D97-AF65-F5344CB8AC3E}">
        <p14:creationId xmlns:p14="http://schemas.microsoft.com/office/powerpoint/2010/main" val="28614819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F105D5C-C6B7-11EA-9130-9A532E4EC221}"/>
              </a:ext>
            </a:extLst>
          </p:cNvPr>
          <p:cNvSpPr txBox="1"/>
          <p:nvPr/>
        </p:nvSpPr>
        <p:spPr>
          <a:xfrm>
            <a:off x="408362" y="6893302"/>
            <a:ext cx="9127375" cy="2862322"/>
          </a:xfrm>
          <a:prstGeom prst="rect">
            <a:avLst/>
          </a:prstGeom>
          <a:noFill/>
        </p:spPr>
        <p:txBody>
          <a:bodyPr wrap="square" rtlCol="0">
            <a:spAutoFit/>
          </a:bodyPr>
          <a:lstStyle/>
          <a:p>
            <a:pPr>
              <a:spcBef>
                <a:spcPts val="0"/>
              </a:spcBef>
              <a:spcAft>
                <a:spcPts val="0"/>
              </a:spcAft>
            </a:pPr>
            <a:r>
              <a:rPr lang="en" altLang="zh-CN" dirty="0" err="1">
                <a:solidFill>
                  <a:srgbClr val="0E101A"/>
                </a:solidFill>
                <a:effectLst/>
              </a:rPr>
              <a:t>Hypershell</a:t>
            </a:r>
            <a:r>
              <a:rPr lang="en" altLang="zh-CN" dirty="0">
                <a:solidFill>
                  <a:srgbClr val="0E101A"/>
                </a:solidFill>
                <a:effectLst/>
              </a:rPr>
              <a:t> uses a unique sensor architecture incorporating </a:t>
            </a:r>
            <a:r>
              <a:rPr lang="en" altLang="zh-CN" b="1" dirty="0">
                <a:solidFill>
                  <a:srgbClr val="0E101A"/>
                </a:solidFill>
                <a:effectLst/>
              </a:rPr>
              <a:t>torque</a:t>
            </a:r>
            <a:r>
              <a:rPr lang="en" altLang="zh-CN" dirty="0">
                <a:solidFill>
                  <a:srgbClr val="0E101A"/>
                </a:solidFill>
                <a:effectLst/>
              </a:rPr>
              <a:t>, </a:t>
            </a:r>
            <a:r>
              <a:rPr lang="en" altLang="zh-CN" b="1" dirty="0">
                <a:solidFill>
                  <a:srgbClr val="0E101A"/>
                </a:solidFill>
                <a:effectLst/>
              </a:rPr>
              <a:t>position</a:t>
            </a:r>
            <a:r>
              <a:rPr lang="en" altLang="zh-CN" dirty="0">
                <a:solidFill>
                  <a:srgbClr val="0E101A"/>
                </a:solidFill>
                <a:effectLst/>
              </a:rPr>
              <a:t>, and </a:t>
            </a:r>
            <a:r>
              <a:rPr lang="en" altLang="zh-CN" b="1" dirty="0">
                <a:solidFill>
                  <a:srgbClr val="0E101A"/>
                </a:solidFill>
                <a:effectLst/>
              </a:rPr>
              <a:t>environment sensors</a:t>
            </a:r>
            <a:r>
              <a:rPr lang="en" altLang="zh-CN" dirty="0">
                <a:solidFill>
                  <a:srgbClr val="0E101A"/>
                </a:solidFill>
                <a:effectLst/>
              </a:rPr>
              <a:t> to understand your movement. This sequence delivers lower limb kinematics and dynamics information and realistically models the human body </a:t>
            </a:r>
            <a:r>
              <a:rPr lang="en" altLang="zh-CN" b="1" dirty="0">
                <a:solidFill>
                  <a:srgbClr val="0E101A"/>
                </a:solidFill>
                <a:effectLst/>
              </a:rPr>
              <a:t>in</a:t>
            </a:r>
            <a:r>
              <a:rPr lang="en" altLang="zh-CN" dirty="0">
                <a:solidFill>
                  <a:srgbClr val="0E101A"/>
                </a:solidFill>
                <a:effectLst/>
              </a:rPr>
              <a:t> </a:t>
            </a:r>
            <a:r>
              <a:rPr lang="en" altLang="zh-CN" b="1" dirty="0">
                <a:solidFill>
                  <a:srgbClr val="0E101A"/>
                </a:solidFill>
                <a:effectLst/>
              </a:rPr>
              <a:t>milliseconds</a:t>
            </a:r>
            <a:r>
              <a:rPr lang="en" altLang="zh-CN" dirty="0">
                <a:solidFill>
                  <a:srgbClr val="0E101A"/>
                </a:solidFill>
                <a:effectLst/>
              </a:rPr>
              <a:t>.</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dirty="0">
                <a:solidFill>
                  <a:srgbClr val="0E101A"/>
                </a:solidFill>
                <a:effectLst/>
              </a:rPr>
              <a:t>The brain of </a:t>
            </a:r>
            <a:r>
              <a:rPr lang="en" altLang="zh-CN" dirty="0" err="1">
                <a:solidFill>
                  <a:srgbClr val="0E101A"/>
                </a:solidFill>
                <a:effectLst/>
              </a:rPr>
              <a:t>Hypershell</a:t>
            </a:r>
            <a:r>
              <a:rPr lang="en" altLang="zh-CN" dirty="0">
                <a:solidFill>
                  <a:srgbClr val="0E101A"/>
                </a:solidFill>
                <a:effectLst/>
              </a:rPr>
              <a:t> is made with not one but </a:t>
            </a:r>
            <a:r>
              <a:rPr lang="en" altLang="zh-CN" b="1" dirty="0">
                <a:solidFill>
                  <a:srgbClr val="0E101A"/>
                </a:solidFill>
                <a:effectLst/>
              </a:rPr>
              <a:t>two powerful processors</a:t>
            </a:r>
            <a:r>
              <a:rPr lang="en" altLang="zh-CN" dirty="0">
                <a:solidFill>
                  <a:srgbClr val="0E101A"/>
                </a:solidFill>
                <a:effectLst/>
              </a:rPr>
              <a:t>, one handling complex real-time motor control and the other acting as an external cerebellum, housing the proprietary motion engine. </a:t>
            </a:r>
            <a:r>
              <a:rPr lang="en" altLang="zh-CN" dirty="0" err="1">
                <a:solidFill>
                  <a:srgbClr val="0E101A"/>
                </a:solidFill>
                <a:effectLst/>
              </a:rPr>
              <a:t>Hypershell</a:t>
            </a:r>
            <a:r>
              <a:rPr lang="en" altLang="zh-CN" dirty="0">
                <a:solidFill>
                  <a:srgbClr val="0E101A"/>
                </a:solidFill>
                <a:effectLst/>
              </a:rPr>
              <a:t> can therefore </a:t>
            </a:r>
            <a:r>
              <a:rPr lang="en" altLang="zh-CN" b="1" dirty="0">
                <a:solidFill>
                  <a:srgbClr val="0E101A"/>
                </a:solidFill>
                <a:effectLst/>
              </a:rPr>
              <a:t>model your body</a:t>
            </a:r>
            <a:r>
              <a:rPr lang="en" altLang="zh-CN" dirty="0">
                <a:solidFill>
                  <a:srgbClr val="0E101A"/>
                </a:solidFill>
                <a:effectLst/>
              </a:rPr>
              <a:t> and maintain an acute awareness of your body movement.</a:t>
            </a:r>
          </a:p>
          <a:p>
            <a:pPr>
              <a:spcBef>
                <a:spcPts val="0"/>
              </a:spcBef>
              <a:spcAft>
                <a:spcPts val="0"/>
              </a:spcAft>
            </a:pPr>
            <a:br>
              <a:rPr lang="en" altLang="zh-CN" dirty="0">
                <a:solidFill>
                  <a:srgbClr val="0E101A"/>
                </a:solidFill>
                <a:effectLst/>
              </a:rPr>
            </a:br>
            <a:endParaRPr lang="en" altLang="zh-CN" dirty="0">
              <a:solidFill>
                <a:srgbClr val="0E101A"/>
              </a:solidFill>
              <a:effectLst/>
            </a:endParaRPr>
          </a:p>
        </p:txBody>
      </p:sp>
      <p:cxnSp>
        <p:nvCxnSpPr>
          <p:cNvPr id="9" name="直线箭头连接符 8">
            <a:extLst>
              <a:ext uri="{FF2B5EF4-FFF2-40B4-BE49-F238E27FC236}">
                <a16:creationId xmlns:a16="http://schemas.microsoft.com/office/drawing/2014/main" id="{07996976-D384-E248-C18E-76C5EDFE8EDC}"/>
              </a:ext>
            </a:extLst>
          </p:cNvPr>
          <p:cNvCxnSpPr>
            <a:cxnSpLocks/>
          </p:cNvCxnSpPr>
          <p:nvPr/>
        </p:nvCxnSpPr>
        <p:spPr>
          <a:xfrm>
            <a:off x="7581901" y="6067426"/>
            <a:ext cx="11394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175CCE39-C8C5-A706-6091-2C4D9A922EAB}"/>
              </a:ext>
            </a:extLst>
          </p:cNvPr>
          <p:cNvPicPr>
            <a:picLocks noChangeAspect="1"/>
          </p:cNvPicPr>
          <p:nvPr/>
        </p:nvPicPr>
        <p:blipFill>
          <a:blip r:embed="rId2"/>
          <a:stretch>
            <a:fillRect/>
          </a:stretch>
        </p:blipFill>
        <p:spPr>
          <a:xfrm>
            <a:off x="1085850" y="2118254"/>
            <a:ext cx="7772400" cy="4334404"/>
          </a:xfrm>
          <a:prstGeom prst="rect">
            <a:avLst/>
          </a:prstGeom>
        </p:spPr>
      </p:pic>
    </p:spTree>
    <p:extLst>
      <p:ext uri="{BB962C8B-B14F-4D97-AF65-F5344CB8AC3E}">
        <p14:creationId xmlns:p14="http://schemas.microsoft.com/office/powerpoint/2010/main" val="3709129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线箭头连接符 8">
            <a:extLst>
              <a:ext uri="{FF2B5EF4-FFF2-40B4-BE49-F238E27FC236}">
                <a16:creationId xmlns:a16="http://schemas.microsoft.com/office/drawing/2014/main" id="{07996976-D384-E248-C18E-76C5EDFE8EDC}"/>
              </a:ext>
            </a:extLst>
          </p:cNvPr>
          <p:cNvCxnSpPr>
            <a:cxnSpLocks/>
          </p:cNvCxnSpPr>
          <p:nvPr/>
        </p:nvCxnSpPr>
        <p:spPr>
          <a:xfrm flipV="1">
            <a:off x="1812777" y="1971675"/>
            <a:ext cx="1186428" cy="39966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E101619-74E6-72A5-ED30-1A0AB5876FF2}"/>
              </a:ext>
            </a:extLst>
          </p:cNvPr>
          <p:cNvPicPr>
            <a:picLocks noChangeAspect="1"/>
          </p:cNvPicPr>
          <p:nvPr/>
        </p:nvPicPr>
        <p:blipFill>
          <a:blip r:embed="rId2"/>
          <a:stretch>
            <a:fillRect/>
          </a:stretch>
        </p:blipFill>
        <p:spPr>
          <a:xfrm>
            <a:off x="1438286" y="2371336"/>
            <a:ext cx="6143615" cy="5199839"/>
          </a:xfrm>
          <a:prstGeom prst="rect">
            <a:avLst/>
          </a:prstGeom>
        </p:spPr>
      </p:pic>
      <p:cxnSp>
        <p:nvCxnSpPr>
          <p:cNvPr id="4" name="直线箭头连接符 3">
            <a:extLst>
              <a:ext uri="{FF2B5EF4-FFF2-40B4-BE49-F238E27FC236}">
                <a16:creationId xmlns:a16="http://schemas.microsoft.com/office/drawing/2014/main" id="{4F04472B-5831-57B4-E2E8-6B1F38D5368C}"/>
              </a:ext>
            </a:extLst>
          </p:cNvPr>
          <p:cNvCxnSpPr>
            <a:cxnSpLocks/>
          </p:cNvCxnSpPr>
          <p:nvPr/>
        </p:nvCxnSpPr>
        <p:spPr>
          <a:xfrm>
            <a:off x="1660377" y="2371336"/>
            <a:ext cx="0" cy="61297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C1B55E15-A95E-7EFB-2E4E-FF1E5A4DC947}"/>
              </a:ext>
            </a:extLst>
          </p:cNvPr>
          <p:cNvSpPr txBox="1"/>
          <p:nvPr/>
        </p:nvSpPr>
        <p:spPr>
          <a:xfrm>
            <a:off x="1660377" y="8316397"/>
            <a:ext cx="1338828" cy="369332"/>
          </a:xfrm>
          <a:prstGeom prst="rect">
            <a:avLst/>
          </a:prstGeom>
          <a:noFill/>
        </p:spPr>
        <p:txBody>
          <a:bodyPr wrap="none" rtlCol="0">
            <a:spAutoFit/>
          </a:bodyPr>
          <a:lstStyle/>
          <a:p>
            <a:r>
              <a:rPr kumimoji="1" lang="zh-CN" altLang="en-US" dirty="0"/>
              <a:t>缩进没对齐</a:t>
            </a:r>
          </a:p>
        </p:txBody>
      </p:sp>
      <p:sp>
        <p:nvSpPr>
          <p:cNvPr id="11" name="文本框 10">
            <a:extLst>
              <a:ext uri="{FF2B5EF4-FFF2-40B4-BE49-F238E27FC236}">
                <a16:creationId xmlns:a16="http://schemas.microsoft.com/office/drawing/2014/main" id="{20E55E77-768A-001E-A0E0-EBA377CA10ED}"/>
              </a:ext>
            </a:extLst>
          </p:cNvPr>
          <p:cNvSpPr txBox="1"/>
          <p:nvPr/>
        </p:nvSpPr>
        <p:spPr>
          <a:xfrm>
            <a:off x="2951786" y="1787009"/>
            <a:ext cx="2281394" cy="369332"/>
          </a:xfrm>
          <a:prstGeom prst="rect">
            <a:avLst/>
          </a:prstGeom>
          <a:noFill/>
        </p:spPr>
        <p:txBody>
          <a:bodyPr wrap="none" rtlCol="0">
            <a:spAutoFit/>
          </a:bodyPr>
          <a:lstStyle/>
          <a:p>
            <a:r>
              <a:rPr kumimoji="1" lang="en-US" altLang="zh-CN" dirty="0"/>
              <a:t>2X</a:t>
            </a:r>
            <a:r>
              <a:rPr kumimoji="1" lang="zh-CN" altLang="en-US" dirty="0"/>
              <a:t>，下面</a:t>
            </a:r>
            <a:r>
              <a:rPr kumimoji="1" lang="en-US" altLang="zh-CN" dirty="0"/>
              <a:t>4X</a:t>
            </a:r>
            <a:r>
              <a:rPr kumimoji="1" lang="zh-CN" altLang="en-US" dirty="0"/>
              <a:t>，</a:t>
            </a:r>
            <a:r>
              <a:rPr kumimoji="1" lang="en-US" altLang="zh-CN" dirty="0"/>
              <a:t>2X</a:t>
            </a:r>
            <a:r>
              <a:rPr kumimoji="1" lang="zh-CN" altLang="en-US" dirty="0"/>
              <a:t>同理</a:t>
            </a:r>
          </a:p>
        </p:txBody>
      </p:sp>
    </p:spTree>
    <p:extLst>
      <p:ext uri="{BB962C8B-B14F-4D97-AF65-F5344CB8AC3E}">
        <p14:creationId xmlns:p14="http://schemas.microsoft.com/office/powerpoint/2010/main" val="398505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280759-04CD-D4A3-7E8C-A442425627E3}"/>
              </a:ext>
            </a:extLst>
          </p:cNvPr>
          <p:cNvSpPr txBox="1"/>
          <p:nvPr/>
        </p:nvSpPr>
        <p:spPr>
          <a:xfrm>
            <a:off x="570492" y="6963281"/>
            <a:ext cx="9127375" cy="1477328"/>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Adventures are sometimes tough.</a:t>
            </a:r>
            <a:r>
              <a:rPr lang="en" altLang="zh-CN" dirty="0"/>
              <a:t> With </a:t>
            </a:r>
            <a:r>
              <a:rPr lang="en" altLang="zh-CN" dirty="0" err="1"/>
              <a:t>Hypershell</a:t>
            </a:r>
            <a:r>
              <a:rPr lang="en" altLang="zh-CN" dirty="0"/>
              <a:t>, you can </a:t>
            </a:r>
            <a:r>
              <a:rPr lang="en" altLang="zh-CN" b="1" dirty="0">
                <a:solidFill>
                  <a:srgbClr val="0E101A"/>
                </a:solidFill>
                <a:effectLst/>
              </a:rPr>
              <a:t>seamlessly shift gears</a:t>
            </a:r>
            <a:r>
              <a:rPr lang="en" altLang="zh-CN" dirty="0"/>
              <a:t> between different terrain conditions and paces because it understands how you move and calculates your optimal output. Easily move through the day with an </a:t>
            </a:r>
            <a:r>
              <a:rPr lang="en" altLang="zh-CN" b="1" dirty="0">
                <a:solidFill>
                  <a:srgbClr val="0E101A"/>
                </a:solidFill>
                <a:effectLst/>
              </a:rPr>
              <a:t>AI Motion Engine</a:t>
            </a:r>
            <a:r>
              <a:rPr lang="en" altLang="zh-CN" dirty="0"/>
              <a:t> that adapts to over </a:t>
            </a:r>
            <a:r>
              <a:rPr lang="en" altLang="zh-CN" b="1" dirty="0">
                <a:solidFill>
                  <a:srgbClr val="0E101A"/>
                </a:solidFill>
                <a:effectLst/>
              </a:rPr>
              <a:t>nine sports modes</a:t>
            </a:r>
            <a:r>
              <a:rPr lang="en" altLang="zh-CN" dirty="0"/>
              <a:t>, including </a:t>
            </a:r>
            <a:r>
              <a:rPr lang="en" altLang="zh-CN" b="1" dirty="0">
                <a:solidFill>
                  <a:srgbClr val="0E101A"/>
                </a:solidFill>
                <a:effectLst/>
              </a:rPr>
              <a:t>walking, race walking, running, riding, climbing, up/down stairs, up/down hills, gravel road, </a:t>
            </a:r>
            <a:r>
              <a:rPr lang="en" altLang="zh-CN" dirty="0"/>
              <a:t>and </a:t>
            </a:r>
            <a:r>
              <a:rPr lang="en" altLang="zh-CN" b="1" dirty="0">
                <a:solidFill>
                  <a:srgbClr val="0E101A"/>
                </a:solidFill>
                <a:effectLst/>
              </a:rPr>
              <a:t>auto hold.</a:t>
            </a:r>
            <a:endParaRPr lang="en" altLang="zh-CN" dirty="0">
              <a:solidFill>
                <a:srgbClr val="0E101A"/>
              </a:solidFill>
              <a:effectLst/>
            </a:endParaRPr>
          </a:p>
        </p:txBody>
      </p:sp>
      <p:pic>
        <p:nvPicPr>
          <p:cNvPr id="8" name="图片 7">
            <a:extLst>
              <a:ext uri="{FF2B5EF4-FFF2-40B4-BE49-F238E27FC236}">
                <a16:creationId xmlns:a16="http://schemas.microsoft.com/office/drawing/2014/main" id="{E6EB7A3E-78F0-239A-5AE7-8FE6B6165A75}"/>
              </a:ext>
            </a:extLst>
          </p:cNvPr>
          <p:cNvPicPr>
            <a:picLocks noChangeAspect="1"/>
          </p:cNvPicPr>
          <p:nvPr/>
        </p:nvPicPr>
        <p:blipFill>
          <a:blip r:embed="rId2"/>
          <a:stretch>
            <a:fillRect/>
          </a:stretch>
        </p:blipFill>
        <p:spPr>
          <a:xfrm>
            <a:off x="1350168" y="1138175"/>
            <a:ext cx="7243763" cy="5440336"/>
          </a:xfrm>
          <a:prstGeom prst="rect">
            <a:avLst/>
          </a:prstGeom>
        </p:spPr>
      </p:pic>
      <p:cxnSp>
        <p:nvCxnSpPr>
          <p:cNvPr id="10" name="直线箭头连接符 9">
            <a:extLst>
              <a:ext uri="{FF2B5EF4-FFF2-40B4-BE49-F238E27FC236}">
                <a16:creationId xmlns:a16="http://schemas.microsoft.com/office/drawing/2014/main" id="{F4C66524-47E2-2717-51B2-38DA072CC06D}"/>
              </a:ext>
            </a:extLst>
          </p:cNvPr>
          <p:cNvCxnSpPr>
            <a:cxnSpLocks/>
          </p:cNvCxnSpPr>
          <p:nvPr/>
        </p:nvCxnSpPr>
        <p:spPr>
          <a:xfrm flipH="1" flipV="1">
            <a:off x="1143000" y="3858343"/>
            <a:ext cx="1855640" cy="5989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D17C33D-2CDE-2A6F-2BFB-2457909C04B8}"/>
              </a:ext>
            </a:extLst>
          </p:cNvPr>
          <p:cNvSpPr txBox="1"/>
          <p:nvPr/>
        </p:nvSpPr>
        <p:spPr>
          <a:xfrm>
            <a:off x="0" y="3489011"/>
            <a:ext cx="2070567" cy="369332"/>
          </a:xfrm>
          <a:prstGeom prst="rect">
            <a:avLst/>
          </a:prstGeom>
          <a:noFill/>
        </p:spPr>
        <p:txBody>
          <a:bodyPr wrap="none" rtlCol="0">
            <a:spAutoFit/>
          </a:bodyPr>
          <a:lstStyle/>
          <a:p>
            <a:r>
              <a:rPr kumimoji="1" lang="en-US" altLang="zh-CN" dirty="0"/>
              <a:t>SPORTS</a:t>
            </a:r>
            <a:r>
              <a:rPr kumimoji="1" lang="zh-CN" altLang="en-US" dirty="0"/>
              <a:t>改成</a:t>
            </a:r>
            <a:r>
              <a:rPr kumimoji="1" lang="en-US" altLang="zh-CN" dirty="0"/>
              <a:t>MODES</a:t>
            </a:r>
            <a:endParaRPr kumimoji="1" lang="zh-CN" altLang="en-US" dirty="0"/>
          </a:p>
        </p:txBody>
      </p:sp>
      <p:sp>
        <p:nvSpPr>
          <p:cNvPr id="15" name="文本框 14">
            <a:extLst>
              <a:ext uri="{FF2B5EF4-FFF2-40B4-BE49-F238E27FC236}">
                <a16:creationId xmlns:a16="http://schemas.microsoft.com/office/drawing/2014/main" id="{558644BB-62AB-D56B-90E4-8E77C46FDBB2}"/>
              </a:ext>
            </a:extLst>
          </p:cNvPr>
          <p:cNvSpPr txBox="1"/>
          <p:nvPr/>
        </p:nvSpPr>
        <p:spPr>
          <a:xfrm>
            <a:off x="7919624" y="4799694"/>
            <a:ext cx="1778244" cy="369332"/>
          </a:xfrm>
          <a:prstGeom prst="rect">
            <a:avLst/>
          </a:prstGeom>
          <a:noFill/>
        </p:spPr>
        <p:txBody>
          <a:bodyPr wrap="none" rtlCol="0">
            <a:spAutoFit/>
          </a:bodyPr>
          <a:lstStyle/>
          <a:p>
            <a:r>
              <a:rPr kumimoji="1" lang="en-US" altLang="zh-CN" dirty="0"/>
              <a:t>MOTION</a:t>
            </a:r>
            <a:r>
              <a:rPr kumimoji="1" lang="zh-CN" altLang="en-US" dirty="0"/>
              <a:t> </a:t>
            </a:r>
            <a:r>
              <a:rPr kumimoji="1" lang="en-US" altLang="zh-CN" dirty="0"/>
              <a:t>ENGINE</a:t>
            </a:r>
            <a:endParaRPr kumimoji="1" lang="zh-CN" altLang="en-US" dirty="0"/>
          </a:p>
        </p:txBody>
      </p:sp>
      <p:cxnSp>
        <p:nvCxnSpPr>
          <p:cNvPr id="16" name="直线箭头连接符 15">
            <a:extLst>
              <a:ext uri="{FF2B5EF4-FFF2-40B4-BE49-F238E27FC236}">
                <a16:creationId xmlns:a16="http://schemas.microsoft.com/office/drawing/2014/main" id="{07E698FE-D32A-1393-7092-8BE416C6FC78}"/>
              </a:ext>
            </a:extLst>
          </p:cNvPr>
          <p:cNvCxnSpPr>
            <a:cxnSpLocks/>
          </p:cNvCxnSpPr>
          <p:nvPr/>
        </p:nvCxnSpPr>
        <p:spPr>
          <a:xfrm>
            <a:off x="6972300" y="5198395"/>
            <a:ext cx="14839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8494312A-4BCC-C973-CA9C-1F034C6888C5}"/>
              </a:ext>
            </a:extLst>
          </p:cNvPr>
          <p:cNvCxnSpPr>
            <a:cxnSpLocks/>
          </p:cNvCxnSpPr>
          <p:nvPr/>
        </p:nvCxnSpPr>
        <p:spPr>
          <a:xfrm>
            <a:off x="4972049" y="5579395"/>
            <a:ext cx="3271839" cy="7356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6BA615A-8B08-F1F1-DF7A-DEC9AA6A57F1}"/>
              </a:ext>
            </a:extLst>
          </p:cNvPr>
          <p:cNvSpPr txBox="1"/>
          <p:nvPr/>
        </p:nvSpPr>
        <p:spPr>
          <a:xfrm>
            <a:off x="7200900" y="6393845"/>
            <a:ext cx="2743199" cy="646331"/>
          </a:xfrm>
          <a:prstGeom prst="rect">
            <a:avLst/>
          </a:prstGeom>
          <a:noFill/>
        </p:spPr>
        <p:txBody>
          <a:bodyPr wrap="square" rtlCol="0">
            <a:spAutoFit/>
          </a:bodyPr>
          <a:lstStyle/>
          <a:p>
            <a:r>
              <a:rPr kumimoji="1" lang="zh-CN" altLang="en-US" dirty="0"/>
              <a:t>直接以</a:t>
            </a:r>
            <a:r>
              <a:rPr kumimoji="1" lang="en-US" altLang="zh-CN" dirty="0"/>
              <a:t>Combines</a:t>
            </a:r>
            <a:r>
              <a:rPr kumimoji="1" lang="zh-CN" altLang="en-US" dirty="0"/>
              <a:t>开头，</a:t>
            </a:r>
            <a:endParaRPr kumimoji="1" lang="en-US" altLang="zh-CN" dirty="0"/>
          </a:p>
          <a:p>
            <a:r>
              <a:rPr kumimoji="1" lang="en-US" altLang="zh-CN" dirty="0"/>
              <a:t>Foreknow</a:t>
            </a:r>
            <a:r>
              <a:rPr kumimoji="1" lang="zh-CN" altLang="en-US" dirty="0"/>
              <a:t>改成</a:t>
            </a:r>
            <a:r>
              <a:rPr kumimoji="1" lang="en-US" altLang="zh-CN" dirty="0"/>
              <a:t>foreknows</a:t>
            </a:r>
            <a:endParaRPr kumimoji="1" lang="zh-CN" altLang="en-US" dirty="0"/>
          </a:p>
        </p:txBody>
      </p:sp>
      <p:sp>
        <p:nvSpPr>
          <p:cNvPr id="23" name="文本框 22">
            <a:extLst>
              <a:ext uri="{FF2B5EF4-FFF2-40B4-BE49-F238E27FC236}">
                <a16:creationId xmlns:a16="http://schemas.microsoft.com/office/drawing/2014/main" id="{7790654D-005F-4305-592C-708B07B00487}"/>
              </a:ext>
            </a:extLst>
          </p:cNvPr>
          <p:cNvSpPr txBox="1"/>
          <p:nvPr/>
        </p:nvSpPr>
        <p:spPr>
          <a:xfrm>
            <a:off x="570491" y="8440609"/>
            <a:ext cx="9127375" cy="1477328"/>
          </a:xfrm>
          <a:prstGeom prst="rect">
            <a:avLst/>
          </a:prstGeom>
          <a:noFill/>
        </p:spPr>
        <p:txBody>
          <a:bodyPr wrap="square" rtlCol="0">
            <a:spAutoFit/>
          </a:bodyPr>
          <a:lstStyle/>
          <a:p>
            <a:pPr>
              <a:spcBef>
                <a:spcPts val="0"/>
              </a:spcBef>
              <a:spcAft>
                <a:spcPts val="0"/>
              </a:spcAft>
            </a:pPr>
            <a:r>
              <a:rPr lang="en" altLang="zh-CN" dirty="0"/>
              <a:t>The </a:t>
            </a:r>
            <a:r>
              <a:rPr lang="en" altLang="zh-CN" dirty="0" err="1"/>
              <a:t>MotionEngine</a:t>
            </a:r>
            <a:r>
              <a:rPr lang="en" altLang="zh-CN" dirty="0"/>
              <a:t> technology utilizes AAF (Automatic Adaptive Force) algorithms based on deep learning models to foreknow your next move. Simulation technology and extensive data training generated by </a:t>
            </a:r>
            <a:r>
              <a:rPr lang="en" altLang="zh-CN" b="1" dirty="0">
                <a:solidFill>
                  <a:srgbClr val="0E101A"/>
                </a:solidFill>
                <a:effectLst/>
              </a:rPr>
              <a:t>Human-in-the-Loop</a:t>
            </a:r>
            <a:r>
              <a:rPr lang="en" altLang="zh-CN" dirty="0"/>
              <a:t> allow the </a:t>
            </a:r>
            <a:r>
              <a:rPr lang="en" altLang="zh-CN" dirty="0" err="1"/>
              <a:t>MotionEngine</a:t>
            </a:r>
            <a:r>
              <a:rPr lang="en" altLang="zh-CN" dirty="0"/>
              <a:t> to handle a variety of complex terrains intelligently. </a:t>
            </a:r>
            <a:r>
              <a:rPr lang="en" altLang="zh-CN" dirty="0" err="1"/>
              <a:t>Hypershell</a:t>
            </a:r>
            <a:r>
              <a:rPr lang="en" altLang="zh-CN" dirty="0"/>
              <a:t> will actively learn and adapt to your motion habits as you spend more time using it. </a:t>
            </a:r>
            <a:r>
              <a:rPr lang="en" altLang="zh-CN" b="1" dirty="0">
                <a:solidFill>
                  <a:srgbClr val="0E101A"/>
                </a:solidFill>
                <a:effectLst/>
              </a:rPr>
              <a:t>Take the first step, and leave the rest to </a:t>
            </a:r>
            <a:r>
              <a:rPr lang="en" altLang="zh-CN" b="1" dirty="0" err="1">
                <a:solidFill>
                  <a:srgbClr val="0E101A"/>
                </a:solidFill>
                <a:effectLst/>
              </a:rPr>
              <a:t>Hypershell</a:t>
            </a:r>
            <a:r>
              <a:rPr lang="en" altLang="zh-CN" b="1" dirty="0">
                <a:solidFill>
                  <a:srgbClr val="0E101A"/>
                </a:solidFill>
                <a:effectLst/>
              </a:rPr>
              <a:t>.</a:t>
            </a:r>
            <a:endParaRPr lang="en" altLang="zh-CN" dirty="0">
              <a:solidFill>
                <a:srgbClr val="0E101A"/>
              </a:solidFill>
              <a:effectLst/>
            </a:endParaRPr>
          </a:p>
        </p:txBody>
      </p:sp>
    </p:spTree>
    <p:extLst>
      <p:ext uri="{BB962C8B-B14F-4D97-AF65-F5344CB8AC3E}">
        <p14:creationId xmlns:p14="http://schemas.microsoft.com/office/powerpoint/2010/main" val="374157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7280759-04CD-D4A3-7E8C-A442425627E3}"/>
              </a:ext>
            </a:extLst>
          </p:cNvPr>
          <p:cNvSpPr txBox="1"/>
          <p:nvPr/>
        </p:nvSpPr>
        <p:spPr>
          <a:xfrm>
            <a:off x="570492" y="6963281"/>
            <a:ext cx="9127375" cy="1477328"/>
          </a:xfrm>
          <a:prstGeom prst="rect">
            <a:avLst/>
          </a:prstGeom>
          <a:noFill/>
        </p:spPr>
        <p:txBody>
          <a:bodyPr wrap="square" rtlCol="0">
            <a:spAutoFit/>
          </a:bodyPr>
          <a:lstStyle/>
          <a:p>
            <a:pPr>
              <a:spcBef>
                <a:spcPts val="0"/>
              </a:spcBef>
              <a:spcAft>
                <a:spcPts val="0"/>
              </a:spcAft>
            </a:pPr>
            <a:r>
              <a:rPr lang="en" altLang="zh-CN" dirty="0" err="1"/>
              <a:t>Hypershell</a:t>
            </a:r>
            <a:r>
              <a:rPr lang="en" altLang="zh-CN" dirty="0"/>
              <a:t> integrates </a:t>
            </a:r>
            <a:r>
              <a:rPr lang="en" altLang="zh-CN" b="1" dirty="0">
                <a:solidFill>
                  <a:srgbClr val="0E101A"/>
                </a:solidFill>
                <a:effectLst/>
              </a:rPr>
              <a:t>high-polymer lithium batteries</a:t>
            </a:r>
            <a:r>
              <a:rPr lang="en" altLang="zh-CN" dirty="0"/>
              <a:t> with a </a:t>
            </a:r>
            <a:r>
              <a:rPr lang="en" altLang="zh-CN" b="1" dirty="0">
                <a:solidFill>
                  <a:srgbClr val="0E101A"/>
                </a:solidFill>
                <a:effectLst/>
              </a:rPr>
              <a:t>kinetic energy recovery</a:t>
            </a:r>
            <a:r>
              <a:rPr lang="en" altLang="zh-CN" dirty="0"/>
              <a:t> system to provide an </a:t>
            </a:r>
            <a:r>
              <a:rPr lang="en" altLang="zh-CN" b="1" dirty="0">
                <a:solidFill>
                  <a:srgbClr val="0E101A"/>
                </a:solidFill>
                <a:effectLst/>
              </a:rPr>
              <a:t>extra 16 miles</a:t>
            </a:r>
            <a:r>
              <a:rPr lang="en" altLang="zh-CN" dirty="0"/>
              <a:t> range when you feel you can't go further. Thanks to high-density ternary lithium battery technology, we are able to squeeze </a:t>
            </a:r>
            <a:r>
              <a:rPr lang="en" altLang="zh-CN" b="1" dirty="0">
                <a:solidFill>
                  <a:srgbClr val="0E101A"/>
                </a:solidFill>
                <a:effectLst/>
              </a:rPr>
              <a:t>100Wh</a:t>
            </a:r>
            <a:r>
              <a:rPr lang="en" altLang="zh-CN" dirty="0"/>
              <a:t> into an ultra-compact volume inside </a:t>
            </a:r>
            <a:r>
              <a:rPr lang="en" altLang="zh-CN" dirty="0" err="1"/>
              <a:t>Hypershell</a:t>
            </a:r>
            <a:r>
              <a:rPr lang="en" altLang="zh-CN" dirty="0"/>
              <a:t>. At the same time, it has an </a:t>
            </a:r>
            <a:r>
              <a:rPr lang="en" altLang="zh-CN" b="1" dirty="0">
                <a:solidFill>
                  <a:srgbClr val="0E101A"/>
                </a:solidFill>
                <a:effectLst/>
              </a:rPr>
              <a:t>ultra-high cycle life</a:t>
            </a:r>
            <a:r>
              <a:rPr lang="en" altLang="zh-CN" dirty="0"/>
              <a:t> and maintains </a:t>
            </a:r>
            <a:r>
              <a:rPr lang="en" altLang="zh-CN" b="1" dirty="0">
                <a:solidFill>
                  <a:srgbClr val="0E101A"/>
                </a:solidFill>
                <a:effectLst/>
              </a:rPr>
              <a:t>80%</a:t>
            </a:r>
            <a:r>
              <a:rPr lang="en" altLang="zh-CN" dirty="0"/>
              <a:t> </a:t>
            </a:r>
            <a:r>
              <a:rPr lang="en" altLang="zh-CN" b="1" dirty="0"/>
              <a:t>capacity</a:t>
            </a:r>
            <a:r>
              <a:rPr lang="en" altLang="zh-CN" dirty="0"/>
              <a:t> after </a:t>
            </a:r>
            <a:r>
              <a:rPr lang="en" altLang="zh-CN" b="1" dirty="0">
                <a:solidFill>
                  <a:srgbClr val="0E101A"/>
                </a:solidFill>
                <a:effectLst/>
              </a:rPr>
              <a:t>two years</a:t>
            </a:r>
            <a:r>
              <a:rPr lang="en" altLang="zh-CN" dirty="0"/>
              <a:t> of intense use.</a:t>
            </a:r>
            <a:endParaRPr lang="en" altLang="zh-CN" dirty="0">
              <a:solidFill>
                <a:srgbClr val="0E101A"/>
              </a:solidFill>
              <a:effectLst/>
            </a:endParaRPr>
          </a:p>
        </p:txBody>
      </p:sp>
      <p:pic>
        <p:nvPicPr>
          <p:cNvPr id="2" name="图片 1">
            <a:extLst>
              <a:ext uri="{FF2B5EF4-FFF2-40B4-BE49-F238E27FC236}">
                <a16:creationId xmlns:a16="http://schemas.microsoft.com/office/drawing/2014/main" id="{ADE729C5-BAAA-85A6-D35B-EF628503FB8E}"/>
              </a:ext>
            </a:extLst>
          </p:cNvPr>
          <p:cNvPicPr>
            <a:picLocks noChangeAspect="1"/>
          </p:cNvPicPr>
          <p:nvPr/>
        </p:nvPicPr>
        <p:blipFill>
          <a:blip r:embed="rId2"/>
          <a:stretch>
            <a:fillRect/>
          </a:stretch>
        </p:blipFill>
        <p:spPr>
          <a:xfrm>
            <a:off x="1085850" y="2552223"/>
            <a:ext cx="7772400" cy="3637915"/>
          </a:xfrm>
          <a:prstGeom prst="rect">
            <a:avLst/>
          </a:prstGeom>
        </p:spPr>
      </p:pic>
    </p:spTree>
    <p:extLst>
      <p:ext uri="{BB962C8B-B14F-4D97-AF65-F5344CB8AC3E}">
        <p14:creationId xmlns:p14="http://schemas.microsoft.com/office/powerpoint/2010/main" val="3951157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C360328-C99B-9060-684F-2B65C0F3FF56}"/>
              </a:ext>
            </a:extLst>
          </p:cNvPr>
          <p:cNvPicPr>
            <a:picLocks noChangeAspect="1"/>
          </p:cNvPicPr>
          <p:nvPr/>
        </p:nvPicPr>
        <p:blipFill>
          <a:blip r:embed="rId2"/>
          <a:stretch>
            <a:fillRect/>
          </a:stretch>
        </p:blipFill>
        <p:spPr>
          <a:xfrm>
            <a:off x="2074144" y="1614488"/>
            <a:ext cx="5795811" cy="4854315"/>
          </a:xfrm>
          <a:prstGeom prst="rect">
            <a:avLst/>
          </a:prstGeom>
        </p:spPr>
      </p:pic>
      <p:cxnSp>
        <p:nvCxnSpPr>
          <p:cNvPr id="4" name="直线箭头连接符 3">
            <a:extLst>
              <a:ext uri="{FF2B5EF4-FFF2-40B4-BE49-F238E27FC236}">
                <a16:creationId xmlns:a16="http://schemas.microsoft.com/office/drawing/2014/main" id="{95D5CD6A-6A22-E5AE-BB3A-EF3F7496581C}"/>
              </a:ext>
            </a:extLst>
          </p:cNvPr>
          <p:cNvCxnSpPr>
            <a:cxnSpLocks/>
          </p:cNvCxnSpPr>
          <p:nvPr/>
        </p:nvCxnSpPr>
        <p:spPr>
          <a:xfrm>
            <a:off x="5998292" y="1900238"/>
            <a:ext cx="20741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33306A5-BDB2-458F-17D3-8882A60D6A6F}"/>
              </a:ext>
            </a:extLst>
          </p:cNvPr>
          <p:cNvSpPr txBox="1"/>
          <p:nvPr/>
        </p:nvSpPr>
        <p:spPr>
          <a:xfrm>
            <a:off x="7996066" y="1715572"/>
            <a:ext cx="1948034" cy="369332"/>
          </a:xfrm>
          <a:prstGeom prst="rect">
            <a:avLst/>
          </a:prstGeom>
          <a:noFill/>
        </p:spPr>
        <p:txBody>
          <a:bodyPr wrap="none" rtlCol="0">
            <a:spAutoFit/>
          </a:bodyPr>
          <a:lstStyle/>
          <a:p>
            <a:r>
              <a:rPr kumimoji="1" lang="en-US" altLang="zh-CN" dirty="0"/>
              <a:t>Squeeze</a:t>
            </a:r>
            <a:r>
              <a:rPr kumimoji="1" lang="zh-CN" altLang="en-US" dirty="0"/>
              <a:t>改成</a:t>
            </a:r>
            <a:r>
              <a:rPr kumimoji="1" lang="en-US" altLang="zh-CN" dirty="0"/>
              <a:t>packs</a:t>
            </a:r>
            <a:endParaRPr kumimoji="1" lang="zh-CN" altLang="en-US" dirty="0"/>
          </a:p>
        </p:txBody>
      </p:sp>
      <p:cxnSp>
        <p:nvCxnSpPr>
          <p:cNvPr id="11" name="直线箭头连接符 10">
            <a:extLst>
              <a:ext uri="{FF2B5EF4-FFF2-40B4-BE49-F238E27FC236}">
                <a16:creationId xmlns:a16="http://schemas.microsoft.com/office/drawing/2014/main" id="{49C95FB1-6449-8F8A-D1DD-1A17A52A337C}"/>
              </a:ext>
            </a:extLst>
          </p:cNvPr>
          <p:cNvCxnSpPr>
            <a:cxnSpLocks/>
          </p:cNvCxnSpPr>
          <p:nvPr/>
        </p:nvCxnSpPr>
        <p:spPr>
          <a:xfrm>
            <a:off x="3607517" y="6296026"/>
            <a:ext cx="0" cy="7619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6105056-CF46-63EF-05DD-BEC9DD44F0D1}"/>
              </a:ext>
            </a:extLst>
          </p:cNvPr>
          <p:cNvSpPr txBox="1"/>
          <p:nvPr/>
        </p:nvSpPr>
        <p:spPr>
          <a:xfrm>
            <a:off x="2857501" y="7058025"/>
            <a:ext cx="3553730" cy="369332"/>
          </a:xfrm>
          <a:prstGeom prst="rect">
            <a:avLst/>
          </a:prstGeom>
          <a:noFill/>
        </p:spPr>
        <p:txBody>
          <a:bodyPr wrap="none" rtlCol="0">
            <a:spAutoFit/>
          </a:bodyPr>
          <a:lstStyle/>
          <a:p>
            <a:r>
              <a:rPr kumimoji="1" lang="en-US" altLang="zh-CN" dirty="0"/>
              <a:t>800 times lifecycle </a:t>
            </a:r>
            <a:r>
              <a:rPr kumimoji="1" lang="zh-CN" altLang="en-US" dirty="0"/>
              <a:t>改成</a:t>
            </a:r>
            <a:r>
              <a:rPr kumimoji="1" lang="en-US" altLang="zh-CN" dirty="0"/>
              <a:t> 800+ cycles</a:t>
            </a:r>
            <a:endParaRPr kumimoji="1" lang="zh-CN" altLang="en-US" dirty="0"/>
          </a:p>
        </p:txBody>
      </p:sp>
    </p:spTree>
    <p:extLst>
      <p:ext uri="{BB962C8B-B14F-4D97-AF65-F5344CB8AC3E}">
        <p14:creationId xmlns:p14="http://schemas.microsoft.com/office/powerpoint/2010/main" val="1750628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86105056-CF46-63EF-05DD-BEC9DD44F0D1}"/>
              </a:ext>
            </a:extLst>
          </p:cNvPr>
          <p:cNvSpPr txBox="1"/>
          <p:nvPr/>
        </p:nvSpPr>
        <p:spPr>
          <a:xfrm>
            <a:off x="295487" y="6162397"/>
            <a:ext cx="3404976" cy="646331"/>
          </a:xfrm>
          <a:prstGeom prst="rect">
            <a:avLst/>
          </a:prstGeom>
          <a:noFill/>
        </p:spPr>
        <p:txBody>
          <a:bodyPr wrap="square" rtlCol="0">
            <a:spAutoFit/>
          </a:bodyPr>
          <a:lstStyle/>
          <a:p>
            <a:r>
              <a:rPr kumimoji="1" lang="en-US" altLang="zh-CN" dirty="0"/>
              <a:t>Supports universal USB-C PD fast charging adapter up to 100W.</a:t>
            </a:r>
            <a:endParaRPr kumimoji="1" lang="zh-CN" altLang="en-US" dirty="0"/>
          </a:p>
        </p:txBody>
      </p:sp>
      <p:pic>
        <p:nvPicPr>
          <p:cNvPr id="2" name="图片 1">
            <a:extLst>
              <a:ext uri="{FF2B5EF4-FFF2-40B4-BE49-F238E27FC236}">
                <a16:creationId xmlns:a16="http://schemas.microsoft.com/office/drawing/2014/main" id="{80BCF2C8-3E47-93BE-6BC0-CD2F91416E32}"/>
              </a:ext>
            </a:extLst>
          </p:cNvPr>
          <p:cNvPicPr>
            <a:picLocks noChangeAspect="1"/>
          </p:cNvPicPr>
          <p:nvPr/>
        </p:nvPicPr>
        <p:blipFill>
          <a:blip r:embed="rId2"/>
          <a:stretch>
            <a:fillRect/>
          </a:stretch>
        </p:blipFill>
        <p:spPr>
          <a:xfrm>
            <a:off x="1841161" y="2386130"/>
            <a:ext cx="5586410" cy="3887948"/>
          </a:xfrm>
          <a:prstGeom prst="rect">
            <a:avLst/>
          </a:prstGeom>
        </p:spPr>
      </p:pic>
      <p:cxnSp>
        <p:nvCxnSpPr>
          <p:cNvPr id="11" name="直线箭头连接符 10">
            <a:extLst>
              <a:ext uri="{FF2B5EF4-FFF2-40B4-BE49-F238E27FC236}">
                <a16:creationId xmlns:a16="http://schemas.microsoft.com/office/drawing/2014/main" id="{49C95FB1-6449-8F8A-D1DD-1A17A52A337C}"/>
              </a:ext>
            </a:extLst>
          </p:cNvPr>
          <p:cNvCxnSpPr>
            <a:cxnSpLocks/>
          </p:cNvCxnSpPr>
          <p:nvPr/>
        </p:nvCxnSpPr>
        <p:spPr>
          <a:xfrm flipH="1">
            <a:off x="1541123" y="6128107"/>
            <a:ext cx="177871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43D484C-EC59-60C0-A4E6-5514ED067130}"/>
              </a:ext>
            </a:extLst>
          </p:cNvPr>
          <p:cNvSpPr txBox="1"/>
          <p:nvPr/>
        </p:nvSpPr>
        <p:spPr>
          <a:xfrm>
            <a:off x="408362" y="7556383"/>
            <a:ext cx="9127375" cy="2031325"/>
          </a:xfrm>
          <a:prstGeom prst="rect">
            <a:avLst/>
          </a:prstGeom>
          <a:noFill/>
        </p:spPr>
        <p:txBody>
          <a:bodyPr wrap="square" rtlCol="0">
            <a:spAutoFit/>
          </a:bodyPr>
          <a:lstStyle/>
          <a:p>
            <a:pPr>
              <a:spcBef>
                <a:spcPts val="0"/>
              </a:spcBef>
              <a:spcAft>
                <a:spcPts val="0"/>
              </a:spcAft>
            </a:pPr>
            <a:r>
              <a:rPr lang="en" altLang="zh-CN" dirty="0"/>
              <a:t>The smart battery management system (BMS) on </a:t>
            </a:r>
            <a:r>
              <a:rPr lang="en" altLang="zh-CN" dirty="0" err="1"/>
              <a:t>Hypershell</a:t>
            </a:r>
            <a:r>
              <a:rPr lang="en" altLang="zh-CN" dirty="0"/>
              <a:t> supports universal </a:t>
            </a:r>
            <a:r>
              <a:rPr lang="en" altLang="zh-CN" b="1" dirty="0">
                <a:solidFill>
                  <a:srgbClr val="0E101A"/>
                </a:solidFill>
                <a:effectLst/>
              </a:rPr>
              <a:t>USB-C PD fast charging</a:t>
            </a:r>
            <a:r>
              <a:rPr lang="en" altLang="zh-CN" dirty="0"/>
              <a:t>. You can use a phone charger to charge </a:t>
            </a:r>
            <a:r>
              <a:rPr lang="en" altLang="zh-CN" dirty="0" err="1"/>
              <a:t>Hypershell</a:t>
            </a:r>
            <a:r>
              <a:rPr lang="en" altLang="zh-CN" dirty="0"/>
              <a:t> while traveling and get a </a:t>
            </a:r>
            <a:r>
              <a:rPr lang="en" altLang="zh-CN" b="1" dirty="0">
                <a:solidFill>
                  <a:srgbClr val="0E101A"/>
                </a:solidFill>
                <a:effectLst/>
              </a:rPr>
              <a:t>20%</a:t>
            </a:r>
            <a:r>
              <a:rPr lang="en" altLang="zh-CN" dirty="0"/>
              <a:t> battery level in just </a:t>
            </a:r>
            <a:r>
              <a:rPr lang="en" altLang="zh-CN" b="1" dirty="0">
                <a:solidFill>
                  <a:srgbClr val="0E101A"/>
                </a:solidFill>
                <a:effectLst/>
              </a:rPr>
              <a:t>10</a:t>
            </a:r>
            <a:r>
              <a:rPr lang="en" altLang="zh-CN" dirty="0"/>
              <a:t> minutes, which provides a </a:t>
            </a:r>
            <a:r>
              <a:rPr lang="en" altLang="zh-CN" b="1" dirty="0">
                <a:solidFill>
                  <a:srgbClr val="0E101A"/>
                </a:solidFill>
                <a:effectLst/>
              </a:rPr>
              <a:t>5km</a:t>
            </a:r>
            <a:r>
              <a:rPr lang="en" altLang="zh-CN" dirty="0"/>
              <a:t> functional range.</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dirty="0" err="1"/>
              <a:t>Hypershell</a:t>
            </a:r>
            <a:r>
              <a:rPr lang="en" altLang="zh-CN" dirty="0"/>
              <a:t> can get you covered even in </a:t>
            </a:r>
            <a:r>
              <a:rPr lang="en" altLang="zh-CN" b="1" dirty="0">
                <a:solidFill>
                  <a:srgbClr val="0E101A"/>
                </a:solidFill>
                <a:effectLst/>
              </a:rPr>
              <a:t>multi-day hiking</a:t>
            </a:r>
            <a:r>
              <a:rPr lang="en" altLang="zh-CN" dirty="0"/>
              <a:t> or </a:t>
            </a:r>
            <a:r>
              <a:rPr lang="en" altLang="zh-CN" b="1" dirty="0">
                <a:solidFill>
                  <a:srgbClr val="0E101A"/>
                </a:solidFill>
                <a:effectLst/>
              </a:rPr>
              <a:t>long trips</a:t>
            </a:r>
            <a:r>
              <a:rPr lang="en" altLang="zh-CN" dirty="0"/>
              <a:t>. The </a:t>
            </a:r>
            <a:r>
              <a:rPr lang="en" altLang="zh-CN" b="1" dirty="0">
                <a:solidFill>
                  <a:srgbClr val="0E101A"/>
                </a:solidFill>
                <a:effectLst/>
              </a:rPr>
              <a:t>hot-swappable battery</a:t>
            </a:r>
            <a:r>
              <a:rPr lang="en" altLang="zh-CN" dirty="0"/>
              <a:t> design on both sides of </a:t>
            </a:r>
            <a:r>
              <a:rPr lang="en" altLang="zh-CN" dirty="0" err="1"/>
              <a:t>Hypershell</a:t>
            </a:r>
            <a:r>
              <a:rPr lang="en" altLang="zh-CN" dirty="0"/>
              <a:t> is compatible with a mixture of new and used batteries, so you can switch batteries anytime during use.</a:t>
            </a:r>
            <a:endParaRPr lang="en" altLang="zh-CN" dirty="0">
              <a:solidFill>
                <a:srgbClr val="0E101A"/>
              </a:solidFill>
              <a:effectLst/>
            </a:endParaRPr>
          </a:p>
        </p:txBody>
      </p:sp>
    </p:spTree>
    <p:extLst>
      <p:ext uri="{BB962C8B-B14F-4D97-AF65-F5344CB8AC3E}">
        <p14:creationId xmlns:p14="http://schemas.microsoft.com/office/powerpoint/2010/main" val="697695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43D484C-EC59-60C0-A4E6-5514ED067130}"/>
              </a:ext>
            </a:extLst>
          </p:cNvPr>
          <p:cNvSpPr txBox="1"/>
          <p:nvPr/>
        </p:nvSpPr>
        <p:spPr>
          <a:xfrm>
            <a:off x="408362" y="7556383"/>
            <a:ext cx="9127375" cy="1200329"/>
          </a:xfrm>
          <a:prstGeom prst="rect">
            <a:avLst/>
          </a:prstGeom>
          <a:noFill/>
        </p:spPr>
        <p:txBody>
          <a:bodyPr wrap="square" rtlCol="0">
            <a:spAutoFit/>
          </a:bodyPr>
          <a:lstStyle/>
          <a:p>
            <a:pPr>
              <a:spcBef>
                <a:spcPts val="0"/>
              </a:spcBef>
              <a:spcAft>
                <a:spcPts val="0"/>
              </a:spcAft>
            </a:pPr>
            <a:r>
              <a:rPr lang="en" altLang="zh-CN" dirty="0"/>
              <a:t>We designed </a:t>
            </a:r>
            <a:r>
              <a:rPr lang="en" altLang="zh-CN" dirty="0" err="1"/>
              <a:t>Hypershell</a:t>
            </a:r>
            <a:r>
              <a:rPr lang="en" altLang="zh-CN" dirty="0"/>
              <a:t> with </a:t>
            </a:r>
            <a:r>
              <a:rPr lang="en" altLang="zh-CN" b="1" dirty="0">
                <a:solidFill>
                  <a:srgbClr val="0E101A"/>
                </a:solidFill>
                <a:effectLst/>
              </a:rPr>
              <a:t>uncompromising portability</a:t>
            </a:r>
            <a:r>
              <a:rPr lang="en" altLang="zh-CN" dirty="0"/>
              <a:t> in mind. When folded, </a:t>
            </a:r>
            <a:r>
              <a:rPr lang="en" altLang="zh-CN" dirty="0" err="1"/>
              <a:t>Hypershell</a:t>
            </a:r>
            <a:r>
              <a:rPr lang="en" altLang="zh-CN" dirty="0"/>
              <a:t> only sits at the </a:t>
            </a:r>
            <a:r>
              <a:rPr lang="en" altLang="zh-CN" b="1" dirty="0">
                <a:solidFill>
                  <a:srgbClr val="0E101A"/>
                </a:solidFill>
                <a:effectLst/>
              </a:rPr>
              <a:t>size of A4</a:t>
            </a:r>
            <a:r>
              <a:rPr lang="en" altLang="zh-CN" dirty="0"/>
              <a:t> paper and can be easily put in almost any backpack. With only </a:t>
            </a:r>
            <a:r>
              <a:rPr lang="en" altLang="zh-CN" b="1" dirty="0">
                <a:solidFill>
                  <a:srgbClr val="0E101A"/>
                </a:solidFill>
                <a:effectLst/>
              </a:rPr>
              <a:t>6.5 liters</a:t>
            </a:r>
            <a:r>
              <a:rPr lang="en" altLang="zh-CN" dirty="0"/>
              <a:t> and </a:t>
            </a:r>
            <a:r>
              <a:rPr lang="en" altLang="zh-CN" b="1" dirty="0">
                <a:solidFill>
                  <a:srgbClr val="0E101A"/>
                </a:solidFill>
                <a:effectLst/>
              </a:rPr>
              <a:t>1.8kg</a:t>
            </a:r>
            <a:r>
              <a:rPr lang="en" altLang="zh-CN" dirty="0"/>
              <a:t> in your bag, </a:t>
            </a:r>
            <a:r>
              <a:rPr lang="en" altLang="zh-CN" dirty="0" err="1"/>
              <a:t>Hypershell</a:t>
            </a:r>
            <a:r>
              <a:rPr lang="en" altLang="zh-CN" dirty="0"/>
              <a:t> can free you from the edges of discomfort, so you can hike farther and more comfortably, cover wider terrain and see more.</a:t>
            </a:r>
            <a:endParaRPr lang="en" altLang="zh-CN" dirty="0">
              <a:solidFill>
                <a:srgbClr val="0E101A"/>
              </a:solidFill>
              <a:effectLst/>
            </a:endParaRPr>
          </a:p>
        </p:txBody>
      </p:sp>
      <p:pic>
        <p:nvPicPr>
          <p:cNvPr id="3" name="图片 2">
            <a:extLst>
              <a:ext uri="{FF2B5EF4-FFF2-40B4-BE49-F238E27FC236}">
                <a16:creationId xmlns:a16="http://schemas.microsoft.com/office/drawing/2014/main" id="{33C1B2B8-C4D2-4A37-A2EF-A468DE9E96EC}"/>
              </a:ext>
            </a:extLst>
          </p:cNvPr>
          <p:cNvPicPr>
            <a:picLocks noChangeAspect="1"/>
          </p:cNvPicPr>
          <p:nvPr/>
        </p:nvPicPr>
        <p:blipFill>
          <a:blip r:embed="rId2"/>
          <a:stretch>
            <a:fillRect/>
          </a:stretch>
        </p:blipFill>
        <p:spPr>
          <a:xfrm>
            <a:off x="1085849" y="1083069"/>
            <a:ext cx="7772400" cy="5576099"/>
          </a:xfrm>
          <a:prstGeom prst="rect">
            <a:avLst/>
          </a:prstGeom>
        </p:spPr>
      </p:pic>
    </p:spTree>
    <p:extLst>
      <p:ext uri="{BB962C8B-B14F-4D97-AF65-F5344CB8AC3E}">
        <p14:creationId xmlns:p14="http://schemas.microsoft.com/office/powerpoint/2010/main" val="3996469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43D484C-EC59-60C0-A4E6-5514ED067130}"/>
              </a:ext>
            </a:extLst>
          </p:cNvPr>
          <p:cNvSpPr txBox="1"/>
          <p:nvPr/>
        </p:nvSpPr>
        <p:spPr>
          <a:xfrm>
            <a:off x="408362" y="7556383"/>
            <a:ext cx="9127375" cy="1200329"/>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Every ounce counts.</a:t>
            </a:r>
            <a:r>
              <a:rPr lang="en" altLang="zh-CN" dirty="0"/>
              <a:t> To create a </a:t>
            </a:r>
            <a:r>
              <a:rPr lang="en" altLang="zh-CN" b="1" dirty="0">
                <a:solidFill>
                  <a:srgbClr val="0E101A"/>
                </a:solidFill>
                <a:effectLst/>
              </a:rPr>
              <a:t>lightweight</a:t>
            </a:r>
            <a:r>
              <a:rPr lang="en" altLang="zh-CN" dirty="0"/>
              <a:t>, </a:t>
            </a:r>
            <a:r>
              <a:rPr lang="en" altLang="zh-CN" b="1" dirty="0">
                <a:solidFill>
                  <a:srgbClr val="0E101A"/>
                </a:solidFill>
                <a:effectLst/>
              </a:rPr>
              <a:t>high-strength</a:t>
            </a:r>
            <a:r>
              <a:rPr lang="en" altLang="zh-CN" dirty="0"/>
              <a:t> fuselage for </a:t>
            </a:r>
            <a:r>
              <a:rPr lang="en" altLang="zh-CN" dirty="0" err="1"/>
              <a:t>Hypershell</a:t>
            </a:r>
            <a:r>
              <a:rPr lang="en" altLang="zh-CN" dirty="0"/>
              <a:t>, we used an integrated aluminum-magnesium alloy die-casting method with hundreds of simulated design iterations. Together with Omega systems, </a:t>
            </a:r>
            <a:r>
              <a:rPr lang="en" altLang="zh-CN" dirty="0" err="1"/>
              <a:t>Hypershell</a:t>
            </a:r>
            <a:r>
              <a:rPr lang="en" altLang="zh-CN" dirty="0"/>
              <a:t> only </a:t>
            </a:r>
            <a:r>
              <a:rPr lang="en" altLang="zh-CN" b="1" dirty="0">
                <a:solidFill>
                  <a:srgbClr val="0E101A"/>
                </a:solidFill>
                <a:effectLst/>
              </a:rPr>
              <a:t>weighs</a:t>
            </a:r>
            <a:r>
              <a:rPr lang="en" altLang="zh-CN" dirty="0"/>
              <a:t> </a:t>
            </a:r>
            <a:r>
              <a:rPr lang="en" altLang="zh-CN" b="1" dirty="0">
                <a:solidFill>
                  <a:srgbClr val="0E101A"/>
                </a:solidFill>
                <a:effectLst/>
              </a:rPr>
              <a:t>1/2</a:t>
            </a:r>
            <a:r>
              <a:rPr lang="en" altLang="zh-CN" dirty="0"/>
              <a:t> of the products of the previous generation.</a:t>
            </a:r>
            <a:endParaRPr lang="en" altLang="zh-CN" dirty="0">
              <a:solidFill>
                <a:srgbClr val="0E101A"/>
              </a:solidFill>
              <a:effectLst/>
            </a:endParaRPr>
          </a:p>
        </p:txBody>
      </p:sp>
      <p:pic>
        <p:nvPicPr>
          <p:cNvPr id="2" name="图片 1">
            <a:extLst>
              <a:ext uri="{FF2B5EF4-FFF2-40B4-BE49-F238E27FC236}">
                <a16:creationId xmlns:a16="http://schemas.microsoft.com/office/drawing/2014/main" id="{3C1C216A-403B-D840-54D4-761A426AE22C}"/>
              </a:ext>
            </a:extLst>
          </p:cNvPr>
          <p:cNvPicPr>
            <a:picLocks noChangeAspect="1"/>
          </p:cNvPicPr>
          <p:nvPr/>
        </p:nvPicPr>
        <p:blipFill>
          <a:blip r:embed="rId2"/>
          <a:stretch>
            <a:fillRect/>
          </a:stretch>
        </p:blipFill>
        <p:spPr>
          <a:xfrm>
            <a:off x="1085849" y="1606598"/>
            <a:ext cx="7772400" cy="3986115"/>
          </a:xfrm>
          <a:prstGeom prst="rect">
            <a:avLst/>
          </a:prstGeom>
        </p:spPr>
      </p:pic>
    </p:spTree>
    <p:extLst>
      <p:ext uri="{BB962C8B-B14F-4D97-AF65-F5344CB8AC3E}">
        <p14:creationId xmlns:p14="http://schemas.microsoft.com/office/powerpoint/2010/main" val="1104151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F9D670A-07D9-C46F-8480-97E198DA70FE}"/>
              </a:ext>
            </a:extLst>
          </p:cNvPr>
          <p:cNvPicPr>
            <a:picLocks noChangeAspect="1"/>
          </p:cNvPicPr>
          <p:nvPr/>
        </p:nvPicPr>
        <p:blipFill>
          <a:blip r:embed="rId2"/>
          <a:stretch>
            <a:fillRect/>
          </a:stretch>
        </p:blipFill>
        <p:spPr>
          <a:xfrm>
            <a:off x="1635918" y="2494072"/>
            <a:ext cx="6672263" cy="4954368"/>
          </a:xfrm>
          <a:prstGeom prst="rect">
            <a:avLst/>
          </a:prstGeom>
        </p:spPr>
      </p:pic>
      <p:cxnSp>
        <p:nvCxnSpPr>
          <p:cNvPr id="4" name="直线箭头连接符 3">
            <a:extLst>
              <a:ext uri="{FF2B5EF4-FFF2-40B4-BE49-F238E27FC236}">
                <a16:creationId xmlns:a16="http://schemas.microsoft.com/office/drawing/2014/main" id="{845E8C19-9427-8D7D-62BE-9394AF4A1F89}"/>
              </a:ext>
            </a:extLst>
          </p:cNvPr>
          <p:cNvCxnSpPr>
            <a:cxnSpLocks/>
          </p:cNvCxnSpPr>
          <p:nvPr/>
        </p:nvCxnSpPr>
        <p:spPr>
          <a:xfrm flipH="1">
            <a:off x="1243013" y="3427770"/>
            <a:ext cx="334841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31556F1-955D-7AF5-B15C-CEBBAE602FEB}"/>
              </a:ext>
            </a:extLst>
          </p:cNvPr>
          <p:cNvSpPr txBox="1"/>
          <p:nvPr/>
        </p:nvSpPr>
        <p:spPr>
          <a:xfrm>
            <a:off x="128588" y="3058438"/>
            <a:ext cx="4413388" cy="369332"/>
          </a:xfrm>
          <a:prstGeom prst="rect">
            <a:avLst/>
          </a:prstGeom>
          <a:noFill/>
        </p:spPr>
        <p:txBody>
          <a:bodyPr wrap="none" rtlCol="0">
            <a:spAutoFit/>
          </a:bodyPr>
          <a:lstStyle/>
          <a:p>
            <a:r>
              <a:rPr kumimoji="1" lang="zh-CN" altLang="en-US" dirty="0"/>
              <a:t>双数据意义不明，建议仅保留</a:t>
            </a:r>
            <a:r>
              <a:rPr kumimoji="1" lang="en-US" altLang="zh-CN" dirty="0"/>
              <a:t>1800</a:t>
            </a:r>
            <a:r>
              <a:rPr kumimoji="1" lang="zh-CN" altLang="en-US" dirty="0"/>
              <a:t> </a:t>
            </a:r>
            <a:r>
              <a:rPr kumimoji="1" lang="en-US" altLang="zh-CN" dirty="0"/>
              <a:t>GRAMS</a:t>
            </a:r>
            <a:endParaRPr kumimoji="1" lang="zh-CN" altLang="en-US" dirty="0"/>
          </a:p>
        </p:txBody>
      </p:sp>
      <p:sp>
        <p:nvSpPr>
          <p:cNvPr id="8" name="文本框 7">
            <a:extLst>
              <a:ext uri="{FF2B5EF4-FFF2-40B4-BE49-F238E27FC236}">
                <a16:creationId xmlns:a16="http://schemas.microsoft.com/office/drawing/2014/main" id="{2CF3A4F0-505D-F9EA-87BB-C84C1FBDDF4C}"/>
              </a:ext>
            </a:extLst>
          </p:cNvPr>
          <p:cNvSpPr txBox="1"/>
          <p:nvPr/>
        </p:nvSpPr>
        <p:spPr>
          <a:xfrm>
            <a:off x="221130" y="5977076"/>
            <a:ext cx="1021883" cy="646331"/>
          </a:xfrm>
          <a:prstGeom prst="rect">
            <a:avLst/>
          </a:prstGeom>
          <a:noFill/>
        </p:spPr>
        <p:txBody>
          <a:bodyPr wrap="none" rtlCol="0">
            <a:spAutoFit/>
          </a:bodyPr>
          <a:lstStyle/>
          <a:p>
            <a:r>
              <a:rPr kumimoji="1" lang="en-US" altLang="zh-CN" b="1" dirty="0"/>
              <a:t>8</a:t>
            </a:r>
            <a:r>
              <a:rPr kumimoji="1" lang="zh-CN" altLang="en-US" b="1" dirty="0"/>
              <a:t> </a:t>
            </a:r>
            <a:r>
              <a:rPr kumimoji="1" lang="en-US" altLang="zh-CN" b="1" dirty="0"/>
              <a:t>JOINTS</a:t>
            </a:r>
          </a:p>
          <a:p>
            <a:r>
              <a:rPr kumimoji="1" lang="en-US" altLang="zh-CN" b="1" dirty="0"/>
              <a:t>14</a:t>
            </a:r>
            <a:r>
              <a:rPr kumimoji="1" lang="zh-CN" altLang="en-US" b="1" dirty="0"/>
              <a:t> </a:t>
            </a:r>
            <a:r>
              <a:rPr kumimoji="1" lang="en-US" altLang="zh-CN" b="1" dirty="0"/>
              <a:t>DOF</a:t>
            </a:r>
            <a:endParaRPr kumimoji="1" lang="zh-CN" altLang="en-US" b="1" dirty="0"/>
          </a:p>
        </p:txBody>
      </p:sp>
      <p:cxnSp>
        <p:nvCxnSpPr>
          <p:cNvPr id="9" name="直线箭头连接符 8">
            <a:extLst>
              <a:ext uri="{FF2B5EF4-FFF2-40B4-BE49-F238E27FC236}">
                <a16:creationId xmlns:a16="http://schemas.microsoft.com/office/drawing/2014/main" id="{29A7FCA4-7915-A6CC-B95A-99ADC0583EC5}"/>
              </a:ext>
            </a:extLst>
          </p:cNvPr>
          <p:cNvCxnSpPr>
            <a:cxnSpLocks/>
          </p:cNvCxnSpPr>
          <p:nvPr/>
        </p:nvCxnSpPr>
        <p:spPr>
          <a:xfrm flipH="1">
            <a:off x="1243013" y="6623407"/>
            <a:ext cx="334841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67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FFECFE7-43CE-29F5-436C-4CED837C8B14}"/>
              </a:ext>
            </a:extLst>
          </p:cNvPr>
          <p:cNvPicPr>
            <a:picLocks noChangeAspect="1"/>
          </p:cNvPicPr>
          <p:nvPr/>
        </p:nvPicPr>
        <p:blipFill>
          <a:blip r:embed="rId2"/>
          <a:stretch>
            <a:fillRect/>
          </a:stretch>
        </p:blipFill>
        <p:spPr>
          <a:xfrm>
            <a:off x="1164820" y="0"/>
            <a:ext cx="7614458" cy="5894729"/>
          </a:xfrm>
          <a:prstGeom prst="rect">
            <a:avLst/>
          </a:prstGeom>
        </p:spPr>
      </p:pic>
      <p:sp>
        <p:nvSpPr>
          <p:cNvPr id="3" name="文本框 2">
            <a:extLst>
              <a:ext uri="{FF2B5EF4-FFF2-40B4-BE49-F238E27FC236}">
                <a16:creationId xmlns:a16="http://schemas.microsoft.com/office/drawing/2014/main" id="{FE4402A1-62D7-77E3-05CE-63C26EE9A13F}"/>
              </a:ext>
            </a:extLst>
          </p:cNvPr>
          <p:cNvSpPr txBox="1"/>
          <p:nvPr/>
        </p:nvSpPr>
        <p:spPr>
          <a:xfrm>
            <a:off x="408362" y="7065818"/>
            <a:ext cx="9127375" cy="1477328"/>
          </a:xfrm>
          <a:prstGeom prst="rect">
            <a:avLst/>
          </a:prstGeom>
          <a:noFill/>
        </p:spPr>
        <p:txBody>
          <a:bodyPr wrap="square" rtlCol="0">
            <a:spAutoFit/>
          </a:bodyPr>
          <a:lstStyle/>
          <a:p>
            <a:pPr marL="342900" indent="-342900">
              <a:spcBef>
                <a:spcPts val="0"/>
              </a:spcBef>
              <a:spcAft>
                <a:spcPts val="0"/>
              </a:spcAft>
              <a:buFont typeface="+mj-lt"/>
              <a:buAutoNum type="arabicPeriod"/>
            </a:pPr>
            <a:r>
              <a:rPr lang="en" altLang="zh-CN" dirty="0">
                <a:solidFill>
                  <a:srgbClr val="0E101A"/>
                </a:solidFill>
                <a:effectLst/>
              </a:rPr>
              <a:t>Speed limit</a:t>
            </a:r>
            <a:r>
              <a:rPr lang="zh-CN" altLang="en" dirty="0">
                <a:solidFill>
                  <a:srgbClr val="0E101A"/>
                </a:solidFill>
                <a:effectLst/>
              </a:rPr>
              <a:t>改成</a:t>
            </a:r>
            <a:r>
              <a:rPr lang="en-US" altLang="zh-CN" dirty="0">
                <a:solidFill>
                  <a:srgbClr val="0E101A"/>
                </a:solidFill>
                <a:effectLst/>
              </a:rPr>
              <a:t>speed limits</a:t>
            </a:r>
            <a:endParaRPr lang="en" altLang="zh-CN" dirty="0">
              <a:solidFill>
                <a:srgbClr val="0E101A"/>
              </a:solidFill>
              <a:effectLst/>
            </a:endParaRPr>
          </a:p>
          <a:p>
            <a:pPr marL="342900" indent="-342900">
              <a:spcBef>
                <a:spcPts val="0"/>
              </a:spcBef>
              <a:spcAft>
                <a:spcPts val="0"/>
              </a:spcAft>
              <a:buFont typeface="+mj-lt"/>
              <a:buAutoNum type="arabicPeriod"/>
            </a:pPr>
            <a:r>
              <a:rPr lang="zh-CN" altLang="en-US" dirty="0">
                <a:solidFill>
                  <a:srgbClr val="0E101A"/>
                </a:solidFill>
              </a:rPr>
              <a:t>这张探洞图，有没有同样角度画面，男模更仰头的照片</a:t>
            </a:r>
            <a:r>
              <a:rPr lang="en-US" altLang="zh-CN" dirty="0">
                <a:solidFill>
                  <a:srgbClr val="0E101A"/>
                </a:solidFill>
              </a:rPr>
              <a:t>?</a:t>
            </a:r>
            <a:r>
              <a:rPr lang="zh-CN" altLang="en-US" dirty="0">
                <a:solidFill>
                  <a:srgbClr val="0E101A"/>
                </a:solidFill>
              </a:rPr>
              <a:t>有的话换成抬头的</a:t>
            </a:r>
            <a:endParaRPr lang="en-US" altLang="zh-CN" dirty="0">
              <a:solidFill>
                <a:srgbClr val="0E101A"/>
              </a:solidFill>
            </a:endParaRPr>
          </a:p>
          <a:p>
            <a:endParaRPr kumimoji="1" lang="en-US" altLang="zh-CN" dirty="0"/>
          </a:p>
          <a:p>
            <a:pPr marL="342900" indent="-342900">
              <a:buFont typeface="+mj-lt"/>
              <a:buAutoNum type="arabicPeriod"/>
            </a:pPr>
            <a:endParaRPr kumimoji="1" lang="en-US" altLang="zh-CN" dirty="0"/>
          </a:p>
          <a:p>
            <a:pPr marL="342900" indent="-342900">
              <a:buFont typeface="+mj-lt"/>
              <a:buAutoNum type="arabicPeriod"/>
            </a:pPr>
            <a:endParaRPr kumimoji="1" lang="zh-CN" altLang="en-US" dirty="0"/>
          </a:p>
        </p:txBody>
      </p:sp>
    </p:spTree>
    <p:extLst>
      <p:ext uri="{BB962C8B-B14F-4D97-AF65-F5344CB8AC3E}">
        <p14:creationId xmlns:p14="http://schemas.microsoft.com/office/powerpoint/2010/main" val="202337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72C176B5-4030-1E51-947A-14F99322AA93}"/>
              </a:ext>
            </a:extLst>
          </p:cNvPr>
          <p:cNvPicPr>
            <a:picLocks noChangeAspect="1"/>
          </p:cNvPicPr>
          <p:nvPr/>
        </p:nvPicPr>
        <p:blipFill>
          <a:blip r:embed="rId2"/>
          <a:stretch>
            <a:fillRect/>
          </a:stretch>
        </p:blipFill>
        <p:spPr>
          <a:xfrm>
            <a:off x="1085850" y="1495883"/>
            <a:ext cx="7772400" cy="3475373"/>
          </a:xfrm>
          <a:prstGeom prst="rect">
            <a:avLst/>
          </a:prstGeom>
        </p:spPr>
      </p:pic>
      <p:sp>
        <p:nvSpPr>
          <p:cNvPr id="5" name="文本框 4">
            <a:extLst>
              <a:ext uri="{FF2B5EF4-FFF2-40B4-BE49-F238E27FC236}">
                <a16:creationId xmlns:a16="http://schemas.microsoft.com/office/drawing/2014/main" id="{2115AE15-93B5-3A13-198D-5051BBB2302A}"/>
              </a:ext>
            </a:extLst>
          </p:cNvPr>
          <p:cNvSpPr txBox="1"/>
          <p:nvPr/>
        </p:nvSpPr>
        <p:spPr>
          <a:xfrm>
            <a:off x="408362" y="6313370"/>
            <a:ext cx="9127375" cy="2862322"/>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When adventures are taken outdoors, they must withstand all weather conditions.</a:t>
            </a:r>
            <a:r>
              <a:rPr lang="en" altLang="zh-CN" dirty="0"/>
              <a:t> Whether heavy rain or sandstorms – many weather conditions can damage electronic parts. Water or dirt must not enter the motor. This requires a very special configuration of the connections, the electronics, the mechanical structure, and the enclosure.</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dirty="0" err="1"/>
              <a:t>Hypershell</a:t>
            </a:r>
            <a:r>
              <a:rPr lang="en" altLang="zh-CN" dirty="0"/>
              <a:t> has gone to great lengths to make weatherproof products and offers these features: waterproof screw connections, specially coated circuit boards, weatherproof aluminum enclosures, and polyurethane coatings including UV protection. This ensures optimum protection of the product at all times. The weatherproof-certified products of </a:t>
            </a:r>
            <a:r>
              <a:rPr lang="en" altLang="zh-CN" dirty="0" err="1"/>
              <a:t>Hypershell</a:t>
            </a:r>
            <a:r>
              <a:rPr lang="en" altLang="zh-CN" dirty="0"/>
              <a:t> comply with protection </a:t>
            </a:r>
            <a:r>
              <a:rPr lang="en" altLang="zh-CN" b="1" dirty="0"/>
              <a:t>class</a:t>
            </a:r>
            <a:r>
              <a:rPr lang="en" altLang="zh-CN" dirty="0"/>
              <a:t> </a:t>
            </a:r>
            <a:r>
              <a:rPr lang="en" altLang="zh-CN" b="1" dirty="0">
                <a:solidFill>
                  <a:srgbClr val="0E101A"/>
                </a:solidFill>
                <a:effectLst/>
              </a:rPr>
              <a:t>IP54</a:t>
            </a:r>
            <a:r>
              <a:rPr lang="en" altLang="zh-CN" dirty="0"/>
              <a:t> according to </a:t>
            </a:r>
            <a:r>
              <a:rPr lang="en" altLang="zh-CN" b="1" dirty="0">
                <a:solidFill>
                  <a:srgbClr val="0E101A"/>
                </a:solidFill>
                <a:effectLst/>
              </a:rPr>
              <a:t>IEC 529 / EN 60529</a:t>
            </a:r>
            <a:r>
              <a:rPr lang="en" altLang="zh-CN" dirty="0"/>
              <a:t>.</a:t>
            </a:r>
            <a:endParaRPr lang="en" altLang="zh-CN" dirty="0">
              <a:solidFill>
                <a:srgbClr val="0E101A"/>
              </a:solidFill>
              <a:effectLst/>
            </a:endParaRPr>
          </a:p>
        </p:txBody>
      </p:sp>
      <p:sp>
        <p:nvSpPr>
          <p:cNvPr id="10" name="文本框 9">
            <a:extLst>
              <a:ext uri="{FF2B5EF4-FFF2-40B4-BE49-F238E27FC236}">
                <a16:creationId xmlns:a16="http://schemas.microsoft.com/office/drawing/2014/main" id="{670A4CDD-1910-CFC9-7BBD-D112F514465B}"/>
              </a:ext>
            </a:extLst>
          </p:cNvPr>
          <p:cNvSpPr txBox="1"/>
          <p:nvPr/>
        </p:nvSpPr>
        <p:spPr>
          <a:xfrm>
            <a:off x="1085850" y="1126551"/>
            <a:ext cx="4972050" cy="369332"/>
          </a:xfrm>
          <a:prstGeom prst="rect">
            <a:avLst/>
          </a:prstGeom>
          <a:noFill/>
        </p:spPr>
        <p:txBody>
          <a:bodyPr wrap="square">
            <a:spAutoFit/>
          </a:bodyPr>
          <a:lstStyle/>
          <a:p>
            <a:r>
              <a:rPr lang="zh-CN" altLang="en" dirty="0">
                <a:solidFill>
                  <a:srgbClr val="3F3F3F"/>
                </a:solidFill>
                <a:latin typeface="arial" panose="020B0604020202020204" pitchFamily="34" charset="0"/>
              </a:rPr>
              <a:t>改成</a:t>
            </a:r>
            <a:r>
              <a:rPr lang="en" altLang="zh-CN" dirty="0">
                <a:solidFill>
                  <a:srgbClr val="3F3F3F"/>
                </a:solidFill>
                <a:latin typeface="arial" panose="020B0604020202020204" pitchFamily="34" charset="0"/>
              </a:rPr>
              <a:t>R</a:t>
            </a:r>
            <a:r>
              <a:rPr lang="en" altLang="zh-CN" b="0" i="0" dirty="0">
                <a:solidFill>
                  <a:srgbClr val="3F3F3F"/>
                </a:solidFill>
                <a:effectLst/>
                <a:latin typeface="arial" panose="020B0604020202020204" pitchFamily="34" charset="0"/>
              </a:rPr>
              <a:t>uggedness</a:t>
            </a:r>
            <a:endParaRPr lang="zh-CN" altLang="en-US" dirty="0"/>
          </a:p>
        </p:txBody>
      </p:sp>
    </p:spTree>
    <p:extLst>
      <p:ext uri="{BB962C8B-B14F-4D97-AF65-F5344CB8AC3E}">
        <p14:creationId xmlns:p14="http://schemas.microsoft.com/office/powerpoint/2010/main" val="3498121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115AE15-93B5-3A13-198D-5051BBB2302A}"/>
              </a:ext>
            </a:extLst>
          </p:cNvPr>
          <p:cNvSpPr txBox="1"/>
          <p:nvPr/>
        </p:nvSpPr>
        <p:spPr>
          <a:xfrm>
            <a:off x="408362" y="6313370"/>
            <a:ext cx="9127375" cy="1200329"/>
          </a:xfrm>
          <a:prstGeom prst="rect">
            <a:avLst/>
          </a:prstGeom>
          <a:noFill/>
        </p:spPr>
        <p:txBody>
          <a:bodyPr wrap="square" rtlCol="0">
            <a:spAutoFit/>
          </a:bodyPr>
          <a:lstStyle/>
          <a:p>
            <a:pPr>
              <a:spcBef>
                <a:spcPts val="0"/>
              </a:spcBef>
              <a:spcAft>
                <a:spcPts val="0"/>
              </a:spcAft>
            </a:pPr>
            <a:r>
              <a:rPr lang="en" altLang="zh-CN" dirty="0"/>
              <a:t>The waist width and leg length on </a:t>
            </a:r>
            <a:r>
              <a:rPr lang="en" altLang="zh-CN" dirty="0" err="1"/>
              <a:t>Hypershell</a:t>
            </a:r>
            <a:r>
              <a:rPr lang="en" altLang="zh-CN" dirty="0"/>
              <a:t> can be freely adjusted to </a:t>
            </a:r>
            <a:r>
              <a:rPr lang="en" altLang="zh-CN" b="1" dirty="0">
                <a:solidFill>
                  <a:srgbClr val="0E101A"/>
                </a:solidFill>
                <a:effectLst/>
              </a:rPr>
              <a:t>fit almost anyone.</a:t>
            </a:r>
            <a:r>
              <a:rPr lang="en" altLang="zh-CN" dirty="0"/>
              <a:t> You only need to refer to the size of your clothes to locate the most suitable settings quickly. Intelligent algorithms will detect whether the wearing and adjustment positions are appropriate and adaptively adjust torque control strategies, so </a:t>
            </a:r>
            <a:r>
              <a:rPr lang="en" altLang="zh-CN" b="1" dirty="0">
                <a:solidFill>
                  <a:srgbClr val="0E101A"/>
                </a:solidFill>
                <a:effectLst/>
              </a:rPr>
              <a:t>each of your fits is the right fit.</a:t>
            </a:r>
            <a:endParaRPr lang="en" altLang="zh-CN" dirty="0">
              <a:solidFill>
                <a:srgbClr val="0E101A"/>
              </a:solidFill>
              <a:effectLst/>
            </a:endParaRPr>
          </a:p>
        </p:txBody>
      </p:sp>
      <p:pic>
        <p:nvPicPr>
          <p:cNvPr id="4" name="图片 3">
            <a:extLst>
              <a:ext uri="{FF2B5EF4-FFF2-40B4-BE49-F238E27FC236}">
                <a16:creationId xmlns:a16="http://schemas.microsoft.com/office/drawing/2014/main" id="{238D5601-802C-6A52-41AD-4DDA63756D3F}"/>
              </a:ext>
            </a:extLst>
          </p:cNvPr>
          <p:cNvPicPr>
            <a:picLocks noChangeAspect="1"/>
          </p:cNvPicPr>
          <p:nvPr/>
        </p:nvPicPr>
        <p:blipFill>
          <a:blip r:embed="rId2"/>
          <a:stretch>
            <a:fillRect/>
          </a:stretch>
        </p:blipFill>
        <p:spPr>
          <a:xfrm>
            <a:off x="1085849" y="949764"/>
            <a:ext cx="7772400" cy="4928309"/>
          </a:xfrm>
          <a:prstGeom prst="rect">
            <a:avLst/>
          </a:prstGeom>
        </p:spPr>
      </p:pic>
    </p:spTree>
    <p:extLst>
      <p:ext uri="{BB962C8B-B14F-4D97-AF65-F5344CB8AC3E}">
        <p14:creationId xmlns:p14="http://schemas.microsoft.com/office/powerpoint/2010/main" val="3072666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7A709A9-9D0A-333A-FED6-BA30E7067C70}"/>
              </a:ext>
            </a:extLst>
          </p:cNvPr>
          <p:cNvPicPr>
            <a:picLocks noChangeAspect="1"/>
          </p:cNvPicPr>
          <p:nvPr/>
        </p:nvPicPr>
        <p:blipFill>
          <a:blip r:embed="rId2"/>
          <a:stretch>
            <a:fillRect/>
          </a:stretch>
        </p:blipFill>
        <p:spPr>
          <a:xfrm>
            <a:off x="1085850" y="2685256"/>
            <a:ext cx="7772400" cy="4572000"/>
          </a:xfrm>
          <a:prstGeom prst="rect">
            <a:avLst/>
          </a:prstGeom>
        </p:spPr>
      </p:pic>
      <p:cxnSp>
        <p:nvCxnSpPr>
          <p:cNvPr id="3" name="直线箭头连接符 2">
            <a:extLst>
              <a:ext uri="{FF2B5EF4-FFF2-40B4-BE49-F238E27FC236}">
                <a16:creationId xmlns:a16="http://schemas.microsoft.com/office/drawing/2014/main" id="{33189E1B-316B-B326-60BC-D28D31DAB8FF}"/>
              </a:ext>
            </a:extLst>
          </p:cNvPr>
          <p:cNvCxnSpPr>
            <a:cxnSpLocks/>
          </p:cNvCxnSpPr>
          <p:nvPr/>
        </p:nvCxnSpPr>
        <p:spPr>
          <a:xfrm>
            <a:off x="3319840" y="3665893"/>
            <a:ext cx="29809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5CB912A-8253-A249-895A-E06DCA11924C}"/>
              </a:ext>
            </a:extLst>
          </p:cNvPr>
          <p:cNvSpPr txBox="1"/>
          <p:nvPr/>
        </p:nvSpPr>
        <p:spPr>
          <a:xfrm>
            <a:off x="6115050" y="3281479"/>
            <a:ext cx="1095172" cy="369332"/>
          </a:xfrm>
          <a:prstGeom prst="rect">
            <a:avLst/>
          </a:prstGeom>
          <a:noFill/>
        </p:spPr>
        <p:txBody>
          <a:bodyPr wrap="none" rtlCol="0">
            <a:spAutoFit/>
          </a:bodyPr>
          <a:lstStyle/>
          <a:p>
            <a:r>
              <a:rPr kumimoji="1" lang="en-US" altLang="zh-CN" dirty="0"/>
              <a:t>Hip width</a:t>
            </a:r>
            <a:endParaRPr kumimoji="1" lang="zh-CN" altLang="en-US" dirty="0"/>
          </a:p>
        </p:txBody>
      </p:sp>
      <p:cxnSp>
        <p:nvCxnSpPr>
          <p:cNvPr id="10" name="直线箭头连接符 9">
            <a:extLst>
              <a:ext uri="{FF2B5EF4-FFF2-40B4-BE49-F238E27FC236}">
                <a16:creationId xmlns:a16="http://schemas.microsoft.com/office/drawing/2014/main" id="{0A9CF71D-C0C9-A940-3949-65967EF0D485}"/>
              </a:ext>
            </a:extLst>
          </p:cNvPr>
          <p:cNvCxnSpPr>
            <a:cxnSpLocks/>
          </p:cNvCxnSpPr>
          <p:nvPr/>
        </p:nvCxnSpPr>
        <p:spPr>
          <a:xfrm>
            <a:off x="3319840" y="5089881"/>
            <a:ext cx="34810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09DCCC4-F9C5-4730-2D26-FA2B2AB1314F}"/>
              </a:ext>
            </a:extLst>
          </p:cNvPr>
          <p:cNvSpPr txBox="1"/>
          <p:nvPr/>
        </p:nvSpPr>
        <p:spPr>
          <a:xfrm>
            <a:off x="4810314" y="5238071"/>
            <a:ext cx="3975897" cy="369332"/>
          </a:xfrm>
          <a:prstGeom prst="rect">
            <a:avLst/>
          </a:prstGeom>
          <a:noFill/>
        </p:spPr>
        <p:txBody>
          <a:bodyPr wrap="none" rtlCol="0">
            <a:spAutoFit/>
          </a:bodyPr>
          <a:lstStyle/>
          <a:p>
            <a:r>
              <a:rPr lang="en" altLang="zh-CN" dirty="0"/>
              <a:t>Find the good fit with your clothing sizes</a:t>
            </a:r>
            <a:endParaRPr kumimoji="1" lang="zh-CN" altLang="en-US" dirty="0"/>
          </a:p>
        </p:txBody>
      </p:sp>
    </p:spTree>
    <p:extLst>
      <p:ext uri="{BB962C8B-B14F-4D97-AF65-F5344CB8AC3E}">
        <p14:creationId xmlns:p14="http://schemas.microsoft.com/office/powerpoint/2010/main" val="271324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线箭头连接符 2">
            <a:extLst>
              <a:ext uri="{FF2B5EF4-FFF2-40B4-BE49-F238E27FC236}">
                <a16:creationId xmlns:a16="http://schemas.microsoft.com/office/drawing/2014/main" id="{33189E1B-316B-B326-60BC-D28D31DAB8FF}"/>
              </a:ext>
            </a:extLst>
          </p:cNvPr>
          <p:cNvCxnSpPr>
            <a:cxnSpLocks/>
          </p:cNvCxnSpPr>
          <p:nvPr/>
        </p:nvCxnSpPr>
        <p:spPr>
          <a:xfrm>
            <a:off x="3319840" y="3665893"/>
            <a:ext cx="298094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5CB912A-8253-A249-895A-E06DCA11924C}"/>
              </a:ext>
            </a:extLst>
          </p:cNvPr>
          <p:cNvSpPr txBox="1"/>
          <p:nvPr/>
        </p:nvSpPr>
        <p:spPr>
          <a:xfrm>
            <a:off x="6115050" y="3281479"/>
            <a:ext cx="1095172" cy="369332"/>
          </a:xfrm>
          <a:prstGeom prst="rect">
            <a:avLst/>
          </a:prstGeom>
          <a:noFill/>
        </p:spPr>
        <p:txBody>
          <a:bodyPr wrap="none" rtlCol="0">
            <a:spAutoFit/>
          </a:bodyPr>
          <a:lstStyle/>
          <a:p>
            <a:r>
              <a:rPr kumimoji="1" lang="en-US" altLang="zh-CN" dirty="0"/>
              <a:t>Hip width</a:t>
            </a:r>
            <a:endParaRPr kumimoji="1" lang="zh-CN" altLang="en-US" dirty="0"/>
          </a:p>
        </p:txBody>
      </p:sp>
      <p:cxnSp>
        <p:nvCxnSpPr>
          <p:cNvPr id="10" name="直线箭头连接符 9">
            <a:extLst>
              <a:ext uri="{FF2B5EF4-FFF2-40B4-BE49-F238E27FC236}">
                <a16:creationId xmlns:a16="http://schemas.microsoft.com/office/drawing/2014/main" id="{0A9CF71D-C0C9-A940-3949-65967EF0D485}"/>
              </a:ext>
            </a:extLst>
          </p:cNvPr>
          <p:cNvCxnSpPr>
            <a:cxnSpLocks/>
          </p:cNvCxnSpPr>
          <p:nvPr/>
        </p:nvCxnSpPr>
        <p:spPr>
          <a:xfrm>
            <a:off x="3319840" y="5089881"/>
            <a:ext cx="348101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09DCCC4-F9C5-4730-2D26-FA2B2AB1314F}"/>
              </a:ext>
            </a:extLst>
          </p:cNvPr>
          <p:cNvSpPr txBox="1"/>
          <p:nvPr/>
        </p:nvSpPr>
        <p:spPr>
          <a:xfrm>
            <a:off x="4810314" y="5238071"/>
            <a:ext cx="3975897" cy="369332"/>
          </a:xfrm>
          <a:prstGeom prst="rect">
            <a:avLst/>
          </a:prstGeom>
          <a:noFill/>
        </p:spPr>
        <p:txBody>
          <a:bodyPr wrap="none" rtlCol="0">
            <a:spAutoFit/>
          </a:bodyPr>
          <a:lstStyle/>
          <a:p>
            <a:r>
              <a:rPr lang="en" altLang="zh-CN" dirty="0"/>
              <a:t>Find the good fit with your clothing sizes</a:t>
            </a:r>
            <a:endParaRPr kumimoji="1" lang="zh-CN" altLang="en-US" dirty="0"/>
          </a:p>
        </p:txBody>
      </p:sp>
      <p:pic>
        <p:nvPicPr>
          <p:cNvPr id="4" name="图片 3">
            <a:extLst>
              <a:ext uri="{FF2B5EF4-FFF2-40B4-BE49-F238E27FC236}">
                <a16:creationId xmlns:a16="http://schemas.microsoft.com/office/drawing/2014/main" id="{78174480-C816-ABAF-D33B-82049B960C16}"/>
              </a:ext>
            </a:extLst>
          </p:cNvPr>
          <p:cNvPicPr>
            <a:picLocks noChangeAspect="1"/>
          </p:cNvPicPr>
          <p:nvPr/>
        </p:nvPicPr>
        <p:blipFill>
          <a:blip r:embed="rId2"/>
          <a:stretch>
            <a:fillRect/>
          </a:stretch>
        </p:blipFill>
        <p:spPr>
          <a:xfrm>
            <a:off x="1157889" y="1162430"/>
            <a:ext cx="7772400" cy="5846002"/>
          </a:xfrm>
          <a:prstGeom prst="rect">
            <a:avLst/>
          </a:prstGeom>
        </p:spPr>
      </p:pic>
      <p:sp>
        <p:nvSpPr>
          <p:cNvPr id="5" name="文本框 4">
            <a:extLst>
              <a:ext uri="{FF2B5EF4-FFF2-40B4-BE49-F238E27FC236}">
                <a16:creationId xmlns:a16="http://schemas.microsoft.com/office/drawing/2014/main" id="{26236099-E736-A9AA-0641-BD67D4F14B20}"/>
              </a:ext>
            </a:extLst>
          </p:cNvPr>
          <p:cNvSpPr txBox="1"/>
          <p:nvPr/>
        </p:nvSpPr>
        <p:spPr>
          <a:xfrm>
            <a:off x="408362" y="7726452"/>
            <a:ext cx="9127375" cy="1200329"/>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Take your adventurous lifestyle to higher ground with </a:t>
            </a:r>
            <a:r>
              <a:rPr lang="en" altLang="zh-CN" b="1" dirty="0" err="1">
                <a:solidFill>
                  <a:srgbClr val="0E101A"/>
                </a:solidFill>
                <a:effectLst/>
              </a:rPr>
              <a:t>HyperGO</a:t>
            </a:r>
            <a:r>
              <a:rPr lang="en" altLang="zh-CN" b="1" dirty="0">
                <a:solidFill>
                  <a:srgbClr val="0E101A"/>
                </a:solidFill>
                <a:effectLst/>
              </a:rPr>
              <a:t>.</a:t>
            </a:r>
            <a:r>
              <a:rPr lang="en" altLang="zh-CN" dirty="0"/>
              <a:t> Its multi-parameter </a:t>
            </a:r>
            <a:r>
              <a:rPr lang="en" altLang="zh-CN" b="1" dirty="0">
                <a:solidFill>
                  <a:srgbClr val="0E101A"/>
                </a:solidFill>
                <a:effectLst/>
              </a:rPr>
              <a:t>data insights</a:t>
            </a:r>
            <a:r>
              <a:rPr lang="en" altLang="zh-CN" dirty="0"/>
              <a:t> and </a:t>
            </a:r>
            <a:r>
              <a:rPr lang="en" altLang="zh-CN" b="1" dirty="0">
                <a:solidFill>
                  <a:srgbClr val="0E101A"/>
                </a:solidFill>
                <a:effectLst/>
              </a:rPr>
              <a:t>real-time control</a:t>
            </a:r>
            <a:r>
              <a:rPr lang="en" altLang="zh-CN" dirty="0"/>
              <a:t> (speed monitoring, machine status, steps record, mileage monitoring, assistance, statistics, firmware upgrade) allow you to uncover your personal best along each adventure.</a:t>
            </a:r>
            <a:endParaRPr lang="en" altLang="zh-CN" dirty="0">
              <a:solidFill>
                <a:srgbClr val="0E101A"/>
              </a:solidFill>
              <a:effectLst/>
            </a:endParaRPr>
          </a:p>
        </p:txBody>
      </p:sp>
    </p:spTree>
    <p:extLst>
      <p:ext uri="{BB962C8B-B14F-4D97-AF65-F5344CB8AC3E}">
        <p14:creationId xmlns:p14="http://schemas.microsoft.com/office/powerpoint/2010/main" val="22573648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6236099-E736-A9AA-0641-BD67D4F14B20}"/>
              </a:ext>
            </a:extLst>
          </p:cNvPr>
          <p:cNvSpPr txBox="1"/>
          <p:nvPr/>
        </p:nvSpPr>
        <p:spPr>
          <a:xfrm>
            <a:off x="408362" y="4526622"/>
            <a:ext cx="9127375" cy="2862322"/>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At </a:t>
            </a:r>
            <a:r>
              <a:rPr lang="en" altLang="zh-CN" b="1" dirty="0" err="1">
                <a:solidFill>
                  <a:srgbClr val="0E101A"/>
                </a:solidFill>
                <a:effectLst/>
              </a:rPr>
              <a:t>Hypershell</a:t>
            </a:r>
            <a:r>
              <a:rPr lang="en" altLang="zh-CN" b="1" dirty="0">
                <a:solidFill>
                  <a:srgbClr val="0E101A"/>
                </a:solidFill>
                <a:effectLst/>
              </a:rPr>
              <a:t>, we encourage nature-based ecotourism.</a:t>
            </a:r>
            <a:endParaRPr lang="en" altLang="zh-CN" dirty="0">
              <a:solidFill>
                <a:srgbClr val="0E101A"/>
              </a:solidFill>
              <a:effectLst/>
            </a:endParaRPr>
          </a:p>
          <a:p>
            <a:pPr>
              <a:spcBef>
                <a:spcPts val="0"/>
              </a:spcBef>
              <a:spcAft>
                <a:spcPts val="0"/>
              </a:spcAft>
            </a:pPr>
            <a:endParaRPr lang="en" altLang="zh-CN" dirty="0">
              <a:solidFill>
                <a:srgbClr val="0E101A"/>
              </a:solidFill>
              <a:effectLst/>
            </a:endParaRPr>
          </a:p>
          <a:p>
            <a:pPr>
              <a:spcBef>
                <a:spcPts val="0"/>
              </a:spcBef>
              <a:spcAft>
                <a:spcPts val="0"/>
              </a:spcAft>
            </a:pPr>
            <a:r>
              <a:rPr lang="en" altLang="zh-CN" dirty="0">
                <a:solidFill>
                  <a:srgbClr val="0E101A"/>
                </a:solidFill>
                <a:effectLst/>
              </a:rPr>
              <a:t>Transportation is often complex in the wild. You can only rely on large-displacement off-road vehicles or riding animals for commuting, which runs counter to the purpose of ecological protection. </a:t>
            </a:r>
            <a:r>
              <a:rPr lang="en" altLang="zh-CN" dirty="0" err="1">
                <a:solidFill>
                  <a:srgbClr val="0E101A"/>
                </a:solidFill>
                <a:effectLst/>
              </a:rPr>
              <a:t>Hypershell</a:t>
            </a:r>
            <a:r>
              <a:rPr lang="en" altLang="zh-CN" dirty="0">
                <a:solidFill>
                  <a:srgbClr val="0E101A"/>
                </a:solidFill>
                <a:effectLst/>
              </a:rPr>
              <a:t> allows more people to </a:t>
            </a:r>
            <a:r>
              <a:rPr lang="en" altLang="zh-CN" b="1" dirty="0">
                <a:solidFill>
                  <a:srgbClr val="0E101A"/>
                </a:solidFill>
                <a:effectLst/>
              </a:rPr>
              <a:t>get close to nature with the most eco-friendly commuting solution.</a:t>
            </a:r>
            <a:br>
              <a:rPr lang="en" altLang="zh-CN" dirty="0">
                <a:solidFill>
                  <a:srgbClr val="0E101A"/>
                </a:solidFill>
                <a:effectLst/>
              </a:rPr>
            </a:br>
            <a:endParaRPr lang="en" altLang="zh-CN" dirty="0">
              <a:solidFill>
                <a:srgbClr val="0E101A"/>
              </a:solidFill>
              <a:effectLst/>
            </a:endParaRPr>
          </a:p>
          <a:p>
            <a:pPr>
              <a:spcBef>
                <a:spcPts val="0"/>
              </a:spcBef>
              <a:spcAft>
                <a:spcPts val="0"/>
              </a:spcAft>
            </a:pPr>
            <a:r>
              <a:rPr lang="en" altLang="zh-CN" dirty="0">
                <a:solidFill>
                  <a:srgbClr val="0E101A"/>
                </a:solidFill>
                <a:effectLst/>
              </a:rPr>
              <a:t>Encouraging nature-based ecotourism increases visitor appreciation and understanding of natural and cultural values, contributes to the well-being and conservation of natural areas and local communities, and raises awareness towards preserving genuine local culture and assets.</a:t>
            </a:r>
          </a:p>
        </p:txBody>
      </p:sp>
      <p:pic>
        <p:nvPicPr>
          <p:cNvPr id="2" name="图片 1">
            <a:extLst>
              <a:ext uri="{FF2B5EF4-FFF2-40B4-BE49-F238E27FC236}">
                <a16:creationId xmlns:a16="http://schemas.microsoft.com/office/drawing/2014/main" id="{55359119-49A3-07E1-6AB8-31D4569040F7}"/>
              </a:ext>
            </a:extLst>
          </p:cNvPr>
          <p:cNvPicPr>
            <a:picLocks noChangeAspect="1"/>
          </p:cNvPicPr>
          <p:nvPr/>
        </p:nvPicPr>
        <p:blipFill>
          <a:blip r:embed="rId2"/>
          <a:stretch>
            <a:fillRect/>
          </a:stretch>
        </p:blipFill>
        <p:spPr>
          <a:xfrm>
            <a:off x="1928812" y="107393"/>
            <a:ext cx="5472113" cy="3719142"/>
          </a:xfrm>
          <a:prstGeom prst="rect">
            <a:avLst/>
          </a:prstGeom>
        </p:spPr>
      </p:pic>
    </p:spTree>
    <p:extLst>
      <p:ext uri="{BB962C8B-B14F-4D97-AF65-F5344CB8AC3E}">
        <p14:creationId xmlns:p14="http://schemas.microsoft.com/office/powerpoint/2010/main" val="500116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6236099-E736-A9AA-0641-BD67D4F14B20}"/>
              </a:ext>
            </a:extLst>
          </p:cNvPr>
          <p:cNvSpPr txBox="1"/>
          <p:nvPr/>
        </p:nvSpPr>
        <p:spPr>
          <a:xfrm>
            <a:off x="408361" y="5140984"/>
            <a:ext cx="9127375" cy="2031325"/>
          </a:xfrm>
          <a:prstGeom prst="rect">
            <a:avLst/>
          </a:prstGeom>
          <a:noFill/>
        </p:spPr>
        <p:txBody>
          <a:bodyPr wrap="square" rtlCol="0">
            <a:spAutoFit/>
          </a:bodyPr>
          <a:lstStyle/>
          <a:p>
            <a:pPr>
              <a:spcBef>
                <a:spcPts val="0"/>
              </a:spcBef>
              <a:spcAft>
                <a:spcPts val="0"/>
              </a:spcAft>
            </a:pPr>
            <a:r>
              <a:rPr lang="en" altLang="zh-CN" dirty="0" err="1">
                <a:solidFill>
                  <a:srgbClr val="0E101A"/>
                </a:solidFill>
                <a:effectLst/>
              </a:rPr>
              <a:t>Hypershell</a:t>
            </a:r>
            <a:r>
              <a:rPr lang="en" altLang="zh-CN" dirty="0">
                <a:solidFill>
                  <a:srgbClr val="0E101A"/>
                </a:solidFill>
                <a:effectLst/>
              </a:rPr>
              <a:t> has undergone dozens of significant design modifications and hundreds of optimizations. "</a:t>
            </a:r>
            <a:r>
              <a:rPr lang="en" altLang="zh-CN" b="1" dirty="0">
                <a:solidFill>
                  <a:srgbClr val="0E101A"/>
                </a:solidFill>
                <a:effectLst/>
              </a:rPr>
              <a:t>Nature</a:t>
            </a:r>
            <a:r>
              <a:rPr lang="en" altLang="zh-CN" dirty="0">
                <a:solidFill>
                  <a:srgbClr val="0E101A"/>
                </a:solidFill>
                <a:effectLst/>
              </a:rPr>
              <a:t>" has always been our core design concept. Using the perfect combination of </a:t>
            </a:r>
            <a:r>
              <a:rPr lang="en" altLang="zh-CN" b="1" dirty="0">
                <a:solidFill>
                  <a:srgbClr val="0E101A"/>
                </a:solidFill>
                <a:effectLst/>
              </a:rPr>
              <a:t>function</a:t>
            </a:r>
            <a:r>
              <a:rPr lang="en" altLang="zh-CN" dirty="0">
                <a:solidFill>
                  <a:srgbClr val="0E101A"/>
                </a:solidFill>
                <a:effectLst/>
              </a:rPr>
              <a:t>, </a:t>
            </a:r>
            <a:r>
              <a:rPr lang="en" altLang="zh-CN" b="1" dirty="0">
                <a:solidFill>
                  <a:srgbClr val="0E101A"/>
                </a:solidFill>
                <a:effectLst/>
              </a:rPr>
              <a:t>mechanics</a:t>
            </a:r>
            <a:r>
              <a:rPr lang="en" altLang="zh-CN" dirty="0">
                <a:solidFill>
                  <a:srgbClr val="0E101A"/>
                </a:solidFill>
                <a:effectLst/>
              </a:rPr>
              <a:t>, and </a:t>
            </a:r>
            <a:r>
              <a:rPr lang="en" altLang="zh-CN" b="1" dirty="0">
                <a:solidFill>
                  <a:srgbClr val="0E101A"/>
                </a:solidFill>
                <a:effectLst/>
              </a:rPr>
              <a:t>ergonomics</a:t>
            </a:r>
            <a:r>
              <a:rPr lang="en" altLang="zh-CN" dirty="0">
                <a:solidFill>
                  <a:srgbClr val="0E101A"/>
                </a:solidFill>
                <a:effectLst/>
              </a:rPr>
              <a:t> as our standard, the final product has no minimal superfluous or deliberate design. Like the design language of HERMAN MILLER, smooth lines fit the human body most comfortably. It is natively unobtrusive and blends well into the existing clothing vision system. It was comfortable and naturally combined with a sense of sports technology, exhibiting the most metaphorical form of the Omega architecture.</a:t>
            </a:r>
          </a:p>
        </p:txBody>
      </p:sp>
      <p:pic>
        <p:nvPicPr>
          <p:cNvPr id="3" name="图片 2">
            <a:extLst>
              <a:ext uri="{FF2B5EF4-FFF2-40B4-BE49-F238E27FC236}">
                <a16:creationId xmlns:a16="http://schemas.microsoft.com/office/drawing/2014/main" id="{5BF0E3C7-B723-5B26-6BC6-3947FEC1E955}"/>
              </a:ext>
            </a:extLst>
          </p:cNvPr>
          <p:cNvPicPr>
            <a:picLocks noChangeAspect="1"/>
          </p:cNvPicPr>
          <p:nvPr/>
        </p:nvPicPr>
        <p:blipFill>
          <a:blip r:embed="rId2"/>
          <a:stretch>
            <a:fillRect/>
          </a:stretch>
        </p:blipFill>
        <p:spPr>
          <a:xfrm>
            <a:off x="1085849" y="0"/>
            <a:ext cx="7772400" cy="4172665"/>
          </a:xfrm>
          <a:prstGeom prst="rect">
            <a:avLst/>
          </a:prstGeom>
        </p:spPr>
      </p:pic>
    </p:spTree>
    <p:extLst>
      <p:ext uri="{BB962C8B-B14F-4D97-AF65-F5344CB8AC3E}">
        <p14:creationId xmlns:p14="http://schemas.microsoft.com/office/powerpoint/2010/main" val="16000821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1E7915D-F92D-35FC-C236-D95E3B05BDC8}"/>
              </a:ext>
            </a:extLst>
          </p:cNvPr>
          <p:cNvPicPr>
            <a:picLocks noChangeAspect="1"/>
          </p:cNvPicPr>
          <p:nvPr/>
        </p:nvPicPr>
        <p:blipFill>
          <a:blip r:embed="rId2"/>
          <a:stretch>
            <a:fillRect/>
          </a:stretch>
        </p:blipFill>
        <p:spPr>
          <a:xfrm>
            <a:off x="1085850" y="727163"/>
            <a:ext cx="7772400" cy="4773436"/>
          </a:xfrm>
          <a:prstGeom prst="rect">
            <a:avLst/>
          </a:prstGeom>
        </p:spPr>
      </p:pic>
      <p:sp>
        <p:nvSpPr>
          <p:cNvPr id="4" name="文本框 3">
            <a:extLst>
              <a:ext uri="{FF2B5EF4-FFF2-40B4-BE49-F238E27FC236}">
                <a16:creationId xmlns:a16="http://schemas.microsoft.com/office/drawing/2014/main" id="{72FAED29-76FF-36AD-3A86-380C71C9FADC}"/>
              </a:ext>
            </a:extLst>
          </p:cNvPr>
          <p:cNvSpPr txBox="1"/>
          <p:nvPr/>
        </p:nvSpPr>
        <p:spPr>
          <a:xfrm>
            <a:off x="2658468" y="4786590"/>
            <a:ext cx="4627164" cy="369332"/>
          </a:xfrm>
          <a:prstGeom prst="rect">
            <a:avLst/>
          </a:prstGeom>
          <a:noFill/>
        </p:spPr>
        <p:txBody>
          <a:bodyPr wrap="none" rtlCol="0">
            <a:spAutoFit/>
          </a:bodyPr>
          <a:lstStyle/>
          <a:p>
            <a:r>
              <a:rPr kumimoji="1" lang="zh-CN" altLang="en-US" dirty="0"/>
              <a:t>加一个绿色</a:t>
            </a:r>
            <a:r>
              <a:rPr kumimoji="1" lang="en-US" altLang="zh-CN" dirty="0"/>
              <a:t>BAR</a:t>
            </a:r>
            <a:r>
              <a:rPr kumimoji="1" lang="zh-CN" altLang="en-US" dirty="0"/>
              <a:t>，</a:t>
            </a:r>
            <a:r>
              <a:rPr kumimoji="1" lang="en-US" altLang="zh-CN" dirty="0"/>
              <a:t>Get the </a:t>
            </a:r>
            <a:r>
              <a:rPr kumimoji="1" lang="en-US" altLang="zh-CN" dirty="0" err="1"/>
              <a:t>Hypershell</a:t>
            </a:r>
            <a:r>
              <a:rPr kumimoji="1" lang="en-US" altLang="zh-CN" dirty="0"/>
              <a:t> Media</a:t>
            </a:r>
            <a:r>
              <a:rPr kumimoji="1" lang="zh-CN" altLang="en-US" dirty="0"/>
              <a:t> </a:t>
            </a:r>
            <a:r>
              <a:rPr kumimoji="1" lang="en-US" altLang="zh-CN" dirty="0"/>
              <a:t>Kit</a:t>
            </a:r>
            <a:endParaRPr kumimoji="1" lang="zh-CN" altLang="en-US" dirty="0"/>
          </a:p>
        </p:txBody>
      </p:sp>
    </p:spTree>
    <p:extLst>
      <p:ext uri="{BB962C8B-B14F-4D97-AF65-F5344CB8AC3E}">
        <p14:creationId xmlns:p14="http://schemas.microsoft.com/office/powerpoint/2010/main" val="3628739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F9AF86-3138-48F5-B7FA-DF4833CC86C5}"/>
              </a:ext>
            </a:extLst>
          </p:cNvPr>
          <p:cNvSpPr txBox="1"/>
          <p:nvPr/>
        </p:nvSpPr>
        <p:spPr>
          <a:xfrm>
            <a:off x="408362" y="4169434"/>
            <a:ext cx="9127375" cy="4247317"/>
          </a:xfrm>
          <a:prstGeom prst="rect">
            <a:avLst/>
          </a:prstGeom>
          <a:noFill/>
        </p:spPr>
        <p:txBody>
          <a:bodyPr wrap="square" rtlCol="0">
            <a:spAutoFit/>
          </a:bodyPr>
          <a:lstStyle/>
          <a:p>
            <a:pPr>
              <a:spcBef>
                <a:spcPts val="0"/>
              </a:spcBef>
              <a:spcAft>
                <a:spcPts val="0"/>
              </a:spcAft>
            </a:pPr>
            <a:r>
              <a:rPr lang="en" altLang="zh-CN" dirty="0">
                <a:solidFill>
                  <a:srgbClr val="0E101A"/>
                </a:solidFill>
                <a:effectLst/>
              </a:rPr>
              <a:t>Because international shipping rates are so elevated, we've decided not to charge shipping fees on Kickstarter right now but to charge them when we're closer to shipping.</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dirty="0">
                <a:solidFill>
                  <a:srgbClr val="0E101A"/>
                </a:solidFill>
                <a:effectLst/>
              </a:rPr>
              <a:t>We have worked with many shipping companies to get the best rates for shipping worldwide, and container shipping is by far the best rate. We will continue to work with shipping companies, and if we find a better price, we will change our service. In the meantime, we are offering a significant discount from our original plan to compensate for the higher shipping costs.</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dirty="0">
                <a:solidFill>
                  <a:srgbClr val="0E101A"/>
                </a:solidFill>
                <a:effectLst/>
              </a:rPr>
              <a:t>Because </a:t>
            </a:r>
            <a:r>
              <a:rPr lang="en" altLang="zh-CN" dirty="0" err="1">
                <a:solidFill>
                  <a:srgbClr val="0E101A"/>
                </a:solidFill>
                <a:effectLst/>
              </a:rPr>
              <a:t>Hypershell</a:t>
            </a:r>
            <a:r>
              <a:rPr lang="en" altLang="zh-CN" dirty="0">
                <a:solidFill>
                  <a:srgbClr val="0E101A"/>
                </a:solidFill>
                <a:effectLst/>
              </a:rPr>
              <a:t> is relatively small and lightweight compared to traditional exoskeletons, we expect shipping prices to be $30-40 per board for most parts of the world. Depending on the country, the most expensive areas should be around $60 per board. </a:t>
            </a:r>
            <a:r>
              <a:rPr lang="en" altLang="zh-CN" dirty="0" err="1">
                <a:solidFill>
                  <a:srgbClr val="0E101A"/>
                </a:solidFill>
                <a:effectLst/>
              </a:rPr>
              <a:t>Hypershell</a:t>
            </a:r>
            <a:r>
              <a:rPr lang="en" altLang="zh-CN" dirty="0">
                <a:solidFill>
                  <a:srgbClr val="0E101A"/>
                </a:solidFill>
                <a:effectLst/>
              </a:rPr>
              <a:t> is committed to covering any excess over $40.</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dirty="0">
                <a:solidFill>
                  <a:srgbClr val="0E101A"/>
                </a:solidFill>
                <a:effectLst/>
              </a:rPr>
              <a:t>You'll be pledging without shipping on Kickstarter, but know that this will be taken care of around June when we start fulfillment. Thank you for your comprehension.</a:t>
            </a:r>
          </a:p>
        </p:txBody>
      </p:sp>
      <p:sp>
        <p:nvSpPr>
          <p:cNvPr id="5" name="文本框 4">
            <a:extLst>
              <a:ext uri="{FF2B5EF4-FFF2-40B4-BE49-F238E27FC236}">
                <a16:creationId xmlns:a16="http://schemas.microsoft.com/office/drawing/2014/main" id="{507573B4-FD23-EFD8-B05C-45222F1FFE99}"/>
              </a:ext>
            </a:extLst>
          </p:cNvPr>
          <p:cNvSpPr txBox="1"/>
          <p:nvPr/>
        </p:nvSpPr>
        <p:spPr>
          <a:xfrm>
            <a:off x="408362" y="1800225"/>
            <a:ext cx="1082348" cy="369332"/>
          </a:xfrm>
          <a:prstGeom prst="rect">
            <a:avLst/>
          </a:prstGeom>
          <a:noFill/>
        </p:spPr>
        <p:txBody>
          <a:bodyPr wrap="none" rtlCol="0">
            <a:spAutoFit/>
          </a:bodyPr>
          <a:lstStyle/>
          <a:p>
            <a:r>
              <a:rPr kumimoji="1" lang="en-US" altLang="zh-CN" dirty="0"/>
              <a:t>SHIPPING</a:t>
            </a:r>
            <a:endParaRPr kumimoji="1" lang="zh-CN" altLang="en-US" dirty="0"/>
          </a:p>
        </p:txBody>
      </p:sp>
    </p:spTree>
    <p:extLst>
      <p:ext uri="{BB962C8B-B14F-4D97-AF65-F5344CB8AC3E}">
        <p14:creationId xmlns:p14="http://schemas.microsoft.com/office/powerpoint/2010/main" val="974406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F9AF86-3138-48F5-B7FA-DF4833CC86C5}"/>
              </a:ext>
            </a:extLst>
          </p:cNvPr>
          <p:cNvSpPr txBox="1"/>
          <p:nvPr/>
        </p:nvSpPr>
        <p:spPr>
          <a:xfrm>
            <a:off x="408362" y="4169434"/>
            <a:ext cx="9127375" cy="3693319"/>
          </a:xfrm>
          <a:prstGeom prst="rect">
            <a:avLst/>
          </a:prstGeom>
          <a:noFill/>
        </p:spPr>
        <p:txBody>
          <a:bodyPr wrap="square" rtlCol="0">
            <a:spAutoFit/>
          </a:bodyPr>
          <a:lstStyle/>
          <a:p>
            <a:pPr>
              <a:spcBef>
                <a:spcPts val="0"/>
              </a:spcBef>
              <a:spcAft>
                <a:spcPts val="0"/>
              </a:spcAft>
            </a:pPr>
            <a:r>
              <a:rPr lang="en" altLang="zh-CN" dirty="0">
                <a:solidFill>
                  <a:srgbClr val="0E101A"/>
                </a:solidFill>
                <a:effectLst/>
              </a:rPr>
              <a:t>We have worked very hard to prepare for the Kickstarter launch and to manufacture and fulfill this product, but here are the risks we see and our plan to evaluate them: </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dirty="0">
                <a:solidFill>
                  <a:srgbClr val="0E101A"/>
                </a:solidFill>
                <a:effectLst/>
              </a:rPr>
              <a:t>Manufacturing. </a:t>
            </a:r>
          </a:p>
          <a:p>
            <a:pPr>
              <a:spcBef>
                <a:spcPts val="0"/>
              </a:spcBef>
              <a:spcAft>
                <a:spcPts val="0"/>
              </a:spcAft>
            </a:pPr>
            <a:r>
              <a:rPr lang="en" altLang="zh-CN" dirty="0">
                <a:solidFill>
                  <a:srgbClr val="0E101A"/>
                </a:solidFill>
                <a:effectLst/>
              </a:rPr>
              <a:t>The manufacturer is lined up, and we have quality assurance people on-site during production.</a:t>
            </a:r>
          </a:p>
          <a:p>
            <a:pPr>
              <a:spcBef>
                <a:spcPts val="0"/>
              </a:spcBef>
              <a:spcAft>
                <a:spcPts val="0"/>
              </a:spcAft>
            </a:pPr>
            <a:endParaRPr lang="en" altLang="zh-CN" dirty="0">
              <a:solidFill>
                <a:srgbClr val="0E101A"/>
              </a:solidFill>
            </a:endParaRPr>
          </a:p>
          <a:p>
            <a:pPr>
              <a:spcBef>
                <a:spcPts val="0"/>
              </a:spcBef>
              <a:spcAft>
                <a:spcPts val="0"/>
              </a:spcAft>
            </a:pPr>
            <a:r>
              <a:rPr lang="en" altLang="zh-CN" dirty="0">
                <a:solidFill>
                  <a:srgbClr val="0E101A"/>
                </a:solidFill>
                <a:effectLst/>
              </a:rPr>
              <a:t>Fulfillment. </a:t>
            </a:r>
          </a:p>
          <a:p>
            <a:pPr>
              <a:spcBef>
                <a:spcPts val="0"/>
              </a:spcBef>
              <a:spcAft>
                <a:spcPts val="0"/>
              </a:spcAft>
            </a:pPr>
            <a:r>
              <a:rPr lang="en" altLang="zh-CN" dirty="0">
                <a:solidFill>
                  <a:srgbClr val="0E101A"/>
                </a:solidFill>
                <a:effectLst/>
              </a:rPr>
              <a:t>Sometimes things get a little crazy, and things happen that can't be planned for: suppliers missing deadlines, customs clearance, or lost shipments. These things can lead to delays. </a:t>
            </a:r>
          </a:p>
          <a:p>
            <a:pPr>
              <a:spcBef>
                <a:spcPts val="0"/>
              </a:spcBef>
              <a:spcAft>
                <a:spcPts val="0"/>
              </a:spcAft>
            </a:pPr>
            <a:endParaRPr lang="en" altLang="zh-CN" dirty="0">
              <a:solidFill>
                <a:srgbClr val="0E101A"/>
              </a:solidFill>
            </a:endParaRPr>
          </a:p>
          <a:p>
            <a:pPr>
              <a:spcBef>
                <a:spcPts val="0"/>
              </a:spcBef>
              <a:spcAft>
                <a:spcPts val="0"/>
              </a:spcAft>
            </a:pPr>
            <a:r>
              <a:rPr lang="en" altLang="zh-CN" dirty="0">
                <a:solidFill>
                  <a:srgbClr val="0E101A"/>
                </a:solidFill>
                <a:effectLst/>
              </a:rPr>
              <a:t>We are using an experienced logistics team to deliver our products to you. We will maintain open and honest communication through our processes, so you know where your product is and when it will reach you.</a:t>
            </a:r>
          </a:p>
        </p:txBody>
      </p:sp>
      <p:sp>
        <p:nvSpPr>
          <p:cNvPr id="5" name="文本框 4">
            <a:extLst>
              <a:ext uri="{FF2B5EF4-FFF2-40B4-BE49-F238E27FC236}">
                <a16:creationId xmlns:a16="http://schemas.microsoft.com/office/drawing/2014/main" id="{507573B4-FD23-EFD8-B05C-45222F1FFE99}"/>
              </a:ext>
            </a:extLst>
          </p:cNvPr>
          <p:cNvSpPr txBox="1"/>
          <p:nvPr/>
        </p:nvSpPr>
        <p:spPr>
          <a:xfrm>
            <a:off x="408362" y="1800225"/>
            <a:ext cx="2089803" cy="369332"/>
          </a:xfrm>
          <a:prstGeom prst="rect">
            <a:avLst/>
          </a:prstGeom>
          <a:noFill/>
        </p:spPr>
        <p:txBody>
          <a:bodyPr wrap="none" rtlCol="0">
            <a:spAutoFit/>
          </a:bodyPr>
          <a:lstStyle/>
          <a:p>
            <a:pPr algn="l" fontAlgn="base"/>
            <a:r>
              <a:rPr lang="en" altLang="zh-CN" b="0" i="0" dirty="0">
                <a:solidFill>
                  <a:srgbClr val="282828"/>
                </a:solidFill>
                <a:effectLst/>
                <a:latin typeface="Maison Neue Book"/>
              </a:rPr>
              <a:t>Risks and challenges</a:t>
            </a:r>
          </a:p>
        </p:txBody>
      </p:sp>
    </p:spTree>
    <p:extLst>
      <p:ext uri="{BB962C8B-B14F-4D97-AF65-F5344CB8AC3E}">
        <p14:creationId xmlns:p14="http://schemas.microsoft.com/office/powerpoint/2010/main" val="19187405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0F9AF86-3138-48F5-B7FA-DF4833CC86C5}"/>
              </a:ext>
            </a:extLst>
          </p:cNvPr>
          <p:cNvSpPr txBox="1"/>
          <p:nvPr/>
        </p:nvSpPr>
        <p:spPr>
          <a:xfrm>
            <a:off x="408362" y="3283609"/>
            <a:ext cx="9127375" cy="4524315"/>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Environmental commitments</a:t>
            </a:r>
          </a:p>
          <a:p>
            <a:pPr>
              <a:spcBef>
                <a:spcPts val="0"/>
              </a:spcBef>
              <a:spcAft>
                <a:spcPts val="0"/>
              </a:spcAft>
            </a:pPr>
            <a:r>
              <a:rPr lang="en" altLang="zh-CN" dirty="0">
                <a:solidFill>
                  <a:srgbClr val="4A6EE0"/>
                </a:solidFill>
                <a:effectLst/>
                <a:hlinkClick r:id="rId2"/>
              </a:rPr>
              <a:t>Visit our Environmental Resources Center</a:t>
            </a:r>
            <a:r>
              <a:rPr lang="en" altLang="zh-CN" dirty="0">
                <a:solidFill>
                  <a:srgbClr val="0E101A"/>
                </a:solidFill>
                <a:effectLst/>
              </a:rPr>
              <a:t> to learn how Kickstarter encourages sustainable practices.</a:t>
            </a:r>
          </a:p>
          <a:p>
            <a:pPr>
              <a:spcBef>
                <a:spcPts val="0"/>
              </a:spcBef>
              <a:spcAft>
                <a:spcPts val="0"/>
              </a:spcAft>
            </a:pPr>
            <a:r>
              <a:rPr lang="en" altLang="zh-CN" b="1" dirty="0">
                <a:solidFill>
                  <a:srgbClr val="0E101A"/>
                </a:solidFill>
                <a:effectLst/>
              </a:rPr>
              <a:t>Long-lasting design</a:t>
            </a:r>
          </a:p>
          <a:p>
            <a:pPr>
              <a:spcBef>
                <a:spcPts val="0"/>
              </a:spcBef>
              <a:spcAft>
                <a:spcPts val="0"/>
              </a:spcAft>
            </a:pPr>
            <a:r>
              <a:rPr lang="en" altLang="zh-CN" dirty="0">
                <a:solidFill>
                  <a:srgbClr val="0E101A"/>
                </a:solidFill>
                <a:effectLst/>
              </a:rPr>
              <a:t>The estimated lifetime of </a:t>
            </a:r>
            <a:r>
              <a:rPr lang="en" altLang="zh-CN" dirty="0" err="1">
                <a:solidFill>
                  <a:srgbClr val="0E101A"/>
                </a:solidFill>
                <a:effectLst/>
              </a:rPr>
              <a:t>Hypershell</a:t>
            </a:r>
            <a:r>
              <a:rPr lang="en" altLang="zh-CN" dirty="0">
                <a:solidFill>
                  <a:srgbClr val="0E101A"/>
                </a:solidFill>
                <a:effectLst/>
              </a:rPr>
              <a:t> Omega is five years, given its durable and long-lasting materials. The entire product uses a corrosion-resistant aluminum alloy.</a:t>
            </a:r>
          </a:p>
          <a:p>
            <a:pPr>
              <a:spcBef>
                <a:spcPts val="0"/>
              </a:spcBef>
              <a:spcAft>
                <a:spcPts val="0"/>
              </a:spcAft>
            </a:pPr>
            <a:r>
              <a:rPr lang="en" altLang="zh-CN" b="1" dirty="0">
                <a:solidFill>
                  <a:srgbClr val="0E101A"/>
                </a:solidFill>
                <a:effectLst/>
              </a:rPr>
              <a:t>Reusability and recyclability</a:t>
            </a:r>
          </a:p>
          <a:p>
            <a:pPr>
              <a:spcBef>
                <a:spcPts val="0"/>
              </a:spcBef>
              <a:spcAft>
                <a:spcPts val="0"/>
              </a:spcAft>
            </a:pPr>
            <a:r>
              <a:rPr lang="en" altLang="zh-CN" dirty="0" err="1">
                <a:solidFill>
                  <a:srgbClr val="0E101A"/>
                </a:solidFill>
                <a:effectLst/>
              </a:rPr>
              <a:t>Hypershell</a:t>
            </a:r>
            <a:r>
              <a:rPr lang="en" altLang="zh-CN" dirty="0">
                <a:solidFill>
                  <a:srgbClr val="0E101A"/>
                </a:solidFill>
                <a:effectLst/>
              </a:rPr>
              <a:t> uses rechargeable and replaceable 18650 lithium batteries with a charge cycle of over 800 times. Also, the process from production to recycling lithium batteries will not produce heavy mental pollution.</a:t>
            </a:r>
          </a:p>
          <a:p>
            <a:pPr>
              <a:spcBef>
                <a:spcPts val="0"/>
              </a:spcBef>
              <a:spcAft>
                <a:spcPts val="0"/>
              </a:spcAft>
            </a:pPr>
            <a:r>
              <a:rPr lang="en" altLang="zh-CN" b="1" dirty="0">
                <a:solidFill>
                  <a:srgbClr val="0E101A"/>
                </a:solidFill>
                <a:effectLst/>
              </a:rPr>
              <a:t>Sustainable materials</a:t>
            </a:r>
          </a:p>
          <a:p>
            <a:pPr>
              <a:spcBef>
                <a:spcPts val="0"/>
              </a:spcBef>
              <a:spcAft>
                <a:spcPts val="0"/>
              </a:spcAft>
            </a:pPr>
            <a:r>
              <a:rPr lang="en" altLang="zh-CN" dirty="0">
                <a:solidFill>
                  <a:srgbClr val="0E101A"/>
                </a:solidFill>
                <a:effectLst/>
              </a:rPr>
              <a:t>We will use environmentally friendly cardboard boxes as packing boxes and courier boxes as packaging.</a:t>
            </a:r>
          </a:p>
          <a:p>
            <a:pPr>
              <a:spcBef>
                <a:spcPts val="0"/>
              </a:spcBef>
              <a:spcAft>
                <a:spcPts val="0"/>
              </a:spcAft>
            </a:pPr>
            <a:r>
              <a:rPr lang="en" altLang="zh-CN" b="1" dirty="0">
                <a:solidFill>
                  <a:srgbClr val="0E101A"/>
                </a:solidFill>
                <a:effectLst/>
              </a:rPr>
              <a:t>Sustainable Distribution</a:t>
            </a:r>
          </a:p>
          <a:p>
            <a:pPr>
              <a:spcBef>
                <a:spcPts val="0"/>
              </a:spcBef>
              <a:spcAft>
                <a:spcPts val="0"/>
              </a:spcAft>
            </a:pPr>
            <a:r>
              <a:rPr lang="en" altLang="zh-CN" dirty="0" err="1">
                <a:solidFill>
                  <a:srgbClr val="0E101A"/>
                </a:solidFill>
                <a:effectLst/>
              </a:rPr>
              <a:t>Hypershell</a:t>
            </a:r>
            <a:r>
              <a:rPr lang="en" altLang="zh-CN" dirty="0">
                <a:solidFill>
                  <a:srgbClr val="0E101A"/>
                </a:solidFill>
                <a:effectLst/>
              </a:rPr>
              <a:t> will use environmentally friendly cardboard boxes as packing boxes and courier boxes as packaging.</a:t>
            </a:r>
          </a:p>
        </p:txBody>
      </p:sp>
    </p:spTree>
    <p:extLst>
      <p:ext uri="{BB962C8B-B14F-4D97-AF65-F5344CB8AC3E}">
        <p14:creationId xmlns:p14="http://schemas.microsoft.com/office/powerpoint/2010/main" val="4028219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207C414-5357-F6AE-5A44-68378149730F}"/>
              </a:ext>
            </a:extLst>
          </p:cNvPr>
          <p:cNvSpPr txBox="1"/>
          <p:nvPr/>
        </p:nvSpPr>
        <p:spPr>
          <a:xfrm>
            <a:off x="408361" y="6001789"/>
            <a:ext cx="9127375" cy="1477328"/>
          </a:xfrm>
          <a:prstGeom prst="rect">
            <a:avLst/>
          </a:prstGeom>
          <a:noFill/>
        </p:spPr>
        <p:txBody>
          <a:bodyPr wrap="square" rtlCol="0">
            <a:spAutoFit/>
          </a:bodyPr>
          <a:lstStyle/>
          <a:p>
            <a:pPr marL="342900" indent="-342900">
              <a:spcBef>
                <a:spcPts val="0"/>
              </a:spcBef>
              <a:spcAft>
                <a:spcPts val="0"/>
              </a:spcAft>
              <a:buFont typeface="+mj-lt"/>
              <a:buAutoNum type="arabicPeriod"/>
            </a:pPr>
            <a:r>
              <a:rPr lang="en" altLang="zh-CN" b="0" i="0" dirty="0">
                <a:solidFill>
                  <a:srgbClr val="282828"/>
                </a:solidFill>
                <a:effectLst/>
                <a:latin typeface="Maison Neue Book"/>
              </a:rPr>
              <a:t>Equipped with </a:t>
            </a:r>
            <a:r>
              <a:rPr lang="en" altLang="zh-CN" b="0" i="0" dirty="0" err="1">
                <a:solidFill>
                  <a:srgbClr val="282828"/>
                </a:solidFill>
                <a:effectLst/>
                <a:latin typeface="Maison Neue Book"/>
              </a:rPr>
              <a:t>Hypershell</a:t>
            </a:r>
            <a:r>
              <a:rPr lang="en" altLang="zh-CN" b="0" i="0" dirty="0">
                <a:solidFill>
                  <a:srgbClr val="282828"/>
                </a:solidFill>
                <a:effectLst/>
                <a:latin typeface="Maison Neue Book"/>
              </a:rPr>
              <a:t> Omega, you can </a:t>
            </a:r>
            <a:r>
              <a:rPr lang="en" altLang="zh-CN" b="1" i="0" dirty="0">
                <a:solidFill>
                  <a:srgbClr val="282828"/>
                </a:solidFill>
                <a:effectLst/>
                <a:latin typeface="Maison Neue Book"/>
              </a:rPr>
              <a:t>hike longer trails</a:t>
            </a:r>
            <a:r>
              <a:rPr lang="en" altLang="zh-CN" b="0" i="0" dirty="0">
                <a:solidFill>
                  <a:srgbClr val="282828"/>
                </a:solidFill>
                <a:effectLst/>
                <a:latin typeface="Maison Neue Book"/>
              </a:rPr>
              <a:t>, </a:t>
            </a:r>
            <a:r>
              <a:rPr lang="en" altLang="zh-CN" b="1" i="0" dirty="0">
                <a:solidFill>
                  <a:srgbClr val="282828"/>
                </a:solidFill>
                <a:effectLst/>
                <a:latin typeface="Maison Neue Book"/>
              </a:rPr>
              <a:t>climb higher mountains</a:t>
            </a:r>
            <a:r>
              <a:rPr lang="en" altLang="zh-CN" b="0" i="0" dirty="0">
                <a:solidFill>
                  <a:srgbClr val="282828"/>
                </a:solidFill>
                <a:effectLst/>
                <a:latin typeface="Maison Neue Book"/>
              </a:rPr>
              <a:t>, </a:t>
            </a:r>
            <a:r>
              <a:rPr lang="en" altLang="zh-CN" b="1" i="0" dirty="0">
                <a:solidFill>
                  <a:srgbClr val="282828"/>
                </a:solidFill>
                <a:effectLst/>
                <a:latin typeface="Maison Neue Book"/>
              </a:rPr>
              <a:t>run faster</a:t>
            </a:r>
            <a:r>
              <a:rPr lang="en" altLang="zh-CN" b="0" i="0" dirty="0">
                <a:solidFill>
                  <a:srgbClr val="282828"/>
                </a:solidFill>
                <a:effectLst/>
                <a:latin typeface="Maison Neue Book"/>
              </a:rPr>
              <a:t>, and </a:t>
            </a:r>
            <a:r>
              <a:rPr lang="en" altLang="zh-CN" b="1" i="0" dirty="0">
                <a:solidFill>
                  <a:srgbClr val="282828"/>
                </a:solidFill>
                <a:effectLst/>
                <a:latin typeface="Maison Neue Book"/>
              </a:rPr>
              <a:t>carry more along the way</a:t>
            </a:r>
            <a:r>
              <a:rPr lang="en" altLang="zh-CN" b="0" i="0" dirty="0">
                <a:solidFill>
                  <a:srgbClr val="282828"/>
                </a:solidFill>
                <a:effectLst/>
                <a:latin typeface="Maison Neue Book"/>
              </a:rPr>
              <a:t>, or simply </a:t>
            </a:r>
            <a:r>
              <a:rPr lang="en" altLang="zh-CN" b="1" i="0" dirty="0">
                <a:solidFill>
                  <a:srgbClr val="282828"/>
                </a:solidFill>
                <a:effectLst/>
                <a:latin typeface="Maison Neue Book"/>
              </a:rPr>
              <a:t>walk with less effort</a:t>
            </a:r>
            <a:r>
              <a:rPr lang="en" altLang="zh-CN" b="0" i="0" dirty="0">
                <a:solidFill>
                  <a:srgbClr val="282828"/>
                </a:solidFill>
                <a:effectLst/>
                <a:latin typeface="Maison Neue Book"/>
              </a:rPr>
              <a:t>. Say goodbye to sore legs after shopping, visiting museums, theme parks, and exhibitions. From a mountainous trek to a day at the museum, </a:t>
            </a:r>
            <a:r>
              <a:rPr lang="en" altLang="zh-CN" b="0" i="0" dirty="0" err="1">
                <a:solidFill>
                  <a:srgbClr val="282828"/>
                </a:solidFill>
                <a:effectLst/>
                <a:latin typeface="Maison Neue Book"/>
              </a:rPr>
              <a:t>Hypershell</a:t>
            </a:r>
            <a:r>
              <a:rPr lang="en" altLang="zh-CN" b="0" i="0" dirty="0">
                <a:solidFill>
                  <a:srgbClr val="282828"/>
                </a:solidFill>
                <a:effectLst/>
                <a:latin typeface="Maison Neue Book"/>
              </a:rPr>
              <a:t> provides </a:t>
            </a:r>
            <a:r>
              <a:rPr lang="en" altLang="zh-CN" b="1" i="0" dirty="0">
                <a:solidFill>
                  <a:srgbClr val="282828"/>
                </a:solidFill>
                <a:effectLst/>
                <a:latin typeface="Maison Neue Book"/>
              </a:rPr>
              <a:t>power and strength </a:t>
            </a:r>
            <a:r>
              <a:rPr lang="en" altLang="zh-CN" b="0" i="0" dirty="0">
                <a:solidFill>
                  <a:srgbClr val="282828"/>
                </a:solidFill>
                <a:effectLst/>
                <a:latin typeface="Maison Neue Book"/>
              </a:rPr>
              <a:t>to those who need it, when they need it.</a:t>
            </a:r>
            <a:endParaRPr kumimoji="1" lang="zh-CN" altLang="en-US" dirty="0"/>
          </a:p>
        </p:txBody>
      </p:sp>
      <p:pic>
        <p:nvPicPr>
          <p:cNvPr id="5" name="图片 4">
            <a:extLst>
              <a:ext uri="{FF2B5EF4-FFF2-40B4-BE49-F238E27FC236}">
                <a16:creationId xmlns:a16="http://schemas.microsoft.com/office/drawing/2014/main" id="{8485E68A-AA9E-113A-8EC5-23AF82D112C0}"/>
              </a:ext>
            </a:extLst>
          </p:cNvPr>
          <p:cNvPicPr>
            <a:picLocks noChangeAspect="1"/>
          </p:cNvPicPr>
          <p:nvPr/>
        </p:nvPicPr>
        <p:blipFill>
          <a:blip r:embed="rId2"/>
          <a:stretch>
            <a:fillRect/>
          </a:stretch>
        </p:blipFill>
        <p:spPr>
          <a:xfrm>
            <a:off x="1085849" y="632663"/>
            <a:ext cx="7772400" cy="3523785"/>
          </a:xfrm>
          <a:prstGeom prst="rect">
            <a:avLst/>
          </a:prstGeom>
        </p:spPr>
      </p:pic>
    </p:spTree>
    <p:extLst>
      <p:ext uri="{BB962C8B-B14F-4D97-AF65-F5344CB8AC3E}">
        <p14:creationId xmlns:p14="http://schemas.microsoft.com/office/powerpoint/2010/main" val="2755512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17F47B21-86BD-2CE6-E63E-30137DBE310A}"/>
              </a:ext>
            </a:extLst>
          </p:cNvPr>
          <p:cNvPicPr>
            <a:picLocks noChangeAspect="1"/>
          </p:cNvPicPr>
          <p:nvPr/>
        </p:nvPicPr>
        <p:blipFill>
          <a:blip r:embed="rId2"/>
          <a:stretch>
            <a:fillRect/>
          </a:stretch>
        </p:blipFill>
        <p:spPr>
          <a:xfrm>
            <a:off x="1085850" y="0"/>
            <a:ext cx="7772400" cy="4395502"/>
          </a:xfrm>
          <a:prstGeom prst="rect">
            <a:avLst/>
          </a:prstGeom>
        </p:spPr>
      </p:pic>
      <p:sp>
        <p:nvSpPr>
          <p:cNvPr id="3" name="文本框 2">
            <a:extLst>
              <a:ext uri="{FF2B5EF4-FFF2-40B4-BE49-F238E27FC236}">
                <a16:creationId xmlns:a16="http://schemas.microsoft.com/office/drawing/2014/main" id="{0B404279-1C51-2F6D-7E19-30579CEC2954}"/>
              </a:ext>
            </a:extLst>
          </p:cNvPr>
          <p:cNvSpPr txBox="1"/>
          <p:nvPr/>
        </p:nvSpPr>
        <p:spPr>
          <a:xfrm>
            <a:off x="408361" y="6001789"/>
            <a:ext cx="9127375" cy="1477328"/>
          </a:xfrm>
          <a:prstGeom prst="rect">
            <a:avLst/>
          </a:prstGeom>
          <a:noFill/>
        </p:spPr>
        <p:txBody>
          <a:bodyPr wrap="square" rtlCol="0">
            <a:spAutoFit/>
          </a:bodyPr>
          <a:lstStyle/>
          <a:p>
            <a:pPr marL="342900" indent="-342900">
              <a:spcBef>
                <a:spcPts val="0"/>
              </a:spcBef>
              <a:spcAft>
                <a:spcPts val="0"/>
              </a:spcAft>
              <a:buFont typeface="+mj-lt"/>
              <a:buAutoNum type="arabicPeriod"/>
            </a:pPr>
            <a:r>
              <a:rPr lang="en" altLang="zh-CN" b="1" dirty="0">
                <a:solidFill>
                  <a:srgbClr val="0E101A"/>
                </a:solidFill>
                <a:effectLst/>
              </a:rPr>
              <a:t>We design </a:t>
            </a:r>
            <a:r>
              <a:rPr lang="en" altLang="zh-CN" b="1" dirty="0" err="1">
                <a:solidFill>
                  <a:srgbClr val="0E101A"/>
                </a:solidFill>
                <a:effectLst/>
              </a:rPr>
              <a:t>Hypershell</a:t>
            </a:r>
            <a:r>
              <a:rPr lang="en" altLang="zh-CN" b="1" dirty="0">
                <a:solidFill>
                  <a:srgbClr val="0E101A"/>
                </a:solidFill>
                <a:effectLst/>
              </a:rPr>
              <a:t> to be an entirely new generation of the exoskeleton. </a:t>
            </a:r>
            <a:r>
              <a:rPr lang="en" altLang="zh-CN" b="0" dirty="0">
                <a:solidFill>
                  <a:srgbClr val="0E101A"/>
                </a:solidFill>
                <a:effectLst/>
              </a:rPr>
              <a:t>It packs </a:t>
            </a:r>
            <a:r>
              <a:rPr lang="en" altLang="zh-CN" b="1" dirty="0">
                <a:solidFill>
                  <a:srgbClr val="0E101A"/>
                </a:solidFill>
                <a:effectLst/>
              </a:rPr>
              <a:t>state-of-the-art robotics</a:t>
            </a:r>
            <a:r>
              <a:rPr lang="en" altLang="zh-CN" b="0" dirty="0">
                <a:solidFill>
                  <a:srgbClr val="0E101A"/>
                </a:solidFill>
                <a:effectLst/>
              </a:rPr>
              <a:t>, </a:t>
            </a:r>
            <a:r>
              <a:rPr lang="en" altLang="zh-CN" b="1" dirty="0">
                <a:solidFill>
                  <a:srgbClr val="0E101A"/>
                </a:solidFill>
                <a:effectLst/>
              </a:rPr>
              <a:t>ergonomics</a:t>
            </a:r>
            <a:r>
              <a:rPr lang="en" altLang="zh-CN" b="0" dirty="0">
                <a:solidFill>
                  <a:srgbClr val="0E101A"/>
                </a:solidFill>
                <a:effectLst/>
              </a:rPr>
              <a:t>, and </a:t>
            </a:r>
            <a:r>
              <a:rPr lang="en" altLang="zh-CN" b="1" dirty="0">
                <a:solidFill>
                  <a:srgbClr val="0E101A"/>
                </a:solidFill>
                <a:effectLst/>
              </a:rPr>
              <a:t>AI</a:t>
            </a:r>
            <a:r>
              <a:rPr lang="en" altLang="zh-CN" b="0" dirty="0">
                <a:solidFill>
                  <a:srgbClr val="0E101A"/>
                </a:solidFill>
                <a:effectLst/>
              </a:rPr>
              <a:t> into an extremely compact form that provides uncompromising power when needed. </a:t>
            </a:r>
            <a:r>
              <a:rPr lang="en" altLang="zh-CN" b="0" dirty="0" err="1">
                <a:solidFill>
                  <a:srgbClr val="0E101A"/>
                </a:solidFill>
                <a:effectLst/>
              </a:rPr>
              <a:t>Hypershell</a:t>
            </a:r>
            <a:r>
              <a:rPr lang="en" altLang="zh-CN" b="0" dirty="0">
                <a:solidFill>
                  <a:srgbClr val="0E101A"/>
                </a:solidFill>
                <a:effectLst/>
              </a:rPr>
              <a:t> saves you from tired walking, physical work, long trips, and mileage limits so that you can explore more options outside your comfort zone.</a:t>
            </a:r>
          </a:p>
        </p:txBody>
      </p:sp>
    </p:spTree>
    <p:extLst>
      <p:ext uri="{BB962C8B-B14F-4D97-AF65-F5344CB8AC3E}">
        <p14:creationId xmlns:p14="http://schemas.microsoft.com/office/powerpoint/2010/main" val="102826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E61DBAC-E92F-009E-AD53-F02E1BB82D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6122" y="2640323"/>
            <a:ext cx="5031855" cy="46618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线箭头连接符 2">
            <a:extLst>
              <a:ext uri="{FF2B5EF4-FFF2-40B4-BE49-F238E27FC236}">
                <a16:creationId xmlns:a16="http://schemas.microsoft.com/office/drawing/2014/main" id="{B1004B0C-90B9-31A4-91FA-026A9C926173}"/>
              </a:ext>
            </a:extLst>
          </p:cNvPr>
          <p:cNvCxnSpPr/>
          <p:nvPr/>
        </p:nvCxnSpPr>
        <p:spPr>
          <a:xfrm flipV="1">
            <a:off x="6849687" y="3807229"/>
            <a:ext cx="980902" cy="5486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36DEE38-0A9E-DAE7-F77E-DEBB210103DD}"/>
              </a:ext>
            </a:extLst>
          </p:cNvPr>
          <p:cNvSpPr txBox="1"/>
          <p:nvPr/>
        </p:nvSpPr>
        <p:spPr>
          <a:xfrm>
            <a:off x="7830589" y="3622563"/>
            <a:ext cx="1576072" cy="923330"/>
          </a:xfrm>
          <a:prstGeom prst="rect">
            <a:avLst/>
          </a:prstGeom>
          <a:noFill/>
        </p:spPr>
        <p:txBody>
          <a:bodyPr wrap="none" rtlCol="0">
            <a:spAutoFit/>
          </a:bodyPr>
          <a:lstStyle/>
          <a:p>
            <a:r>
              <a:rPr kumimoji="1" lang="en-US" altLang="zh-CN" dirty="0"/>
              <a:t>30</a:t>
            </a:r>
            <a:r>
              <a:rPr kumimoji="1" lang="zh-CN" altLang="en-US" dirty="0"/>
              <a:t>度还是</a:t>
            </a:r>
            <a:r>
              <a:rPr kumimoji="1" lang="en-US" altLang="zh-CN" dirty="0"/>
              <a:t>60</a:t>
            </a:r>
            <a:r>
              <a:rPr kumimoji="1" lang="zh-CN" altLang="en-US" dirty="0"/>
              <a:t>度</a:t>
            </a:r>
            <a:endParaRPr kumimoji="1" lang="en-US" altLang="zh-CN" dirty="0"/>
          </a:p>
          <a:p>
            <a:r>
              <a:rPr kumimoji="1" lang="en-US" altLang="zh-CN" b="1" dirty="0"/>
              <a:t>30KG OFFSET</a:t>
            </a:r>
          </a:p>
          <a:p>
            <a:r>
              <a:rPr kumimoji="1" lang="en-US" altLang="zh-CN" b="1" dirty="0"/>
              <a:t>VERTICAL</a:t>
            </a:r>
            <a:endParaRPr kumimoji="1" lang="zh-CN" altLang="en-US" b="1" dirty="0"/>
          </a:p>
        </p:txBody>
      </p:sp>
      <p:cxnSp>
        <p:nvCxnSpPr>
          <p:cNvPr id="5" name="直线箭头连接符 4">
            <a:extLst>
              <a:ext uri="{FF2B5EF4-FFF2-40B4-BE49-F238E27FC236}">
                <a16:creationId xmlns:a16="http://schemas.microsoft.com/office/drawing/2014/main" id="{44C9384B-99AB-A98E-4A54-C8C1D8B38CAB}"/>
              </a:ext>
            </a:extLst>
          </p:cNvPr>
          <p:cNvCxnSpPr>
            <a:cxnSpLocks/>
          </p:cNvCxnSpPr>
          <p:nvPr/>
        </p:nvCxnSpPr>
        <p:spPr>
          <a:xfrm>
            <a:off x="6568213" y="5594957"/>
            <a:ext cx="11293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C8673D4-B27B-4A00-9EB5-388564E962C8}"/>
              </a:ext>
            </a:extLst>
          </p:cNvPr>
          <p:cNvSpPr txBox="1"/>
          <p:nvPr/>
        </p:nvSpPr>
        <p:spPr>
          <a:xfrm>
            <a:off x="7830589" y="5271791"/>
            <a:ext cx="1721901" cy="646331"/>
          </a:xfrm>
          <a:prstGeom prst="rect">
            <a:avLst/>
          </a:prstGeom>
          <a:noFill/>
        </p:spPr>
        <p:txBody>
          <a:bodyPr wrap="square" rtlCol="0">
            <a:spAutoFit/>
          </a:bodyPr>
          <a:lstStyle/>
          <a:p>
            <a:r>
              <a:rPr kumimoji="1" lang="en-US" altLang="zh-CN" b="1" dirty="0"/>
              <a:t>10KG PUSH</a:t>
            </a:r>
          </a:p>
          <a:p>
            <a:r>
              <a:rPr kumimoji="1" lang="en-US" altLang="zh-CN" b="1" dirty="0"/>
              <a:t>HORIZONTAL</a:t>
            </a:r>
            <a:endParaRPr kumimoji="1" lang="zh-CN" altLang="en-US" b="1" dirty="0"/>
          </a:p>
        </p:txBody>
      </p:sp>
      <p:cxnSp>
        <p:nvCxnSpPr>
          <p:cNvPr id="10" name="直线箭头连接符 9">
            <a:extLst>
              <a:ext uri="{FF2B5EF4-FFF2-40B4-BE49-F238E27FC236}">
                <a16:creationId xmlns:a16="http://schemas.microsoft.com/office/drawing/2014/main" id="{B359E8F0-6111-676D-C682-3DB2E929ADF1}"/>
              </a:ext>
            </a:extLst>
          </p:cNvPr>
          <p:cNvCxnSpPr>
            <a:cxnSpLocks/>
          </p:cNvCxnSpPr>
          <p:nvPr/>
        </p:nvCxnSpPr>
        <p:spPr>
          <a:xfrm>
            <a:off x="5105052" y="3472934"/>
            <a:ext cx="0" cy="5604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99647F44-7E6D-AA0A-B1C0-915608EC3323}"/>
              </a:ext>
            </a:extLst>
          </p:cNvPr>
          <p:cNvCxnSpPr>
            <a:cxnSpLocks/>
          </p:cNvCxnSpPr>
          <p:nvPr/>
        </p:nvCxnSpPr>
        <p:spPr>
          <a:xfrm flipH="1">
            <a:off x="1860867" y="5926435"/>
            <a:ext cx="33838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F66AB168-5249-4CE7-34A0-E76D0AE3C2B0}"/>
              </a:ext>
            </a:extLst>
          </p:cNvPr>
          <p:cNvCxnSpPr>
            <a:cxnSpLocks/>
          </p:cNvCxnSpPr>
          <p:nvPr/>
        </p:nvCxnSpPr>
        <p:spPr>
          <a:xfrm flipH="1">
            <a:off x="1860867" y="4316537"/>
            <a:ext cx="338383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A008C385-E2A7-E267-6F0F-47EEA6C7EDC4}"/>
              </a:ext>
            </a:extLst>
          </p:cNvPr>
          <p:cNvSpPr txBox="1"/>
          <p:nvPr/>
        </p:nvSpPr>
        <p:spPr>
          <a:xfrm>
            <a:off x="4435638" y="9077498"/>
            <a:ext cx="1338828" cy="369332"/>
          </a:xfrm>
          <a:prstGeom prst="rect">
            <a:avLst/>
          </a:prstGeom>
          <a:noFill/>
        </p:spPr>
        <p:txBody>
          <a:bodyPr wrap="none" rtlCol="0">
            <a:spAutoFit/>
          </a:bodyPr>
          <a:lstStyle/>
          <a:p>
            <a:r>
              <a:rPr kumimoji="1" lang="zh-CN" altLang="en-US" dirty="0"/>
              <a:t>缩进未对齐</a:t>
            </a:r>
          </a:p>
        </p:txBody>
      </p:sp>
      <p:sp>
        <p:nvSpPr>
          <p:cNvPr id="16" name="文本框 15">
            <a:extLst>
              <a:ext uri="{FF2B5EF4-FFF2-40B4-BE49-F238E27FC236}">
                <a16:creationId xmlns:a16="http://schemas.microsoft.com/office/drawing/2014/main" id="{AC901BD3-A2DF-4B05-6A90-A311357BC975}"/>
              </a:ext>
            </a:extLst>
          </p:cNvPr>
          <p:cNvSpPr txBox="1"/>
          <p:nvPr/>
        </p:nvSpPr>
        <p:spPr>
          <a:xfrm>
            <a:off x="99304" y="4316537"/>
            <a:ext cx="1761563" cy="646331"/>
          </a:xfrm>
          <a:prstGeom prst="rect">
            <a:avLst/>
          </a:prstGeom>
          <a:noFill/>
        </p:spPr>
        <p:txBody>
          <a:bodyPr wrap="square" rtlCol="0">
            <a:spAutoFit/>
          </a:bodyPr>
          <a:lstStyle/>
          <a:p>
            <a:r>
              <a:rPr kumimoji="1" lang="en-US" altLang="zh-CN" dirty="0"/>
              <a:t>In hyper mode</a:t>
            </a:r>
            <a:r>
              <a:rPr kumimoji="1" lang="zh-CN" altLang="en-US" dirty="0"/>
              <a:t>去掉，末尾加*</a:t>
            </a:r>
          </a:p>
        </p:txBody>
      </p:sp>
      <p:sp>
        <p:nvSpPr>
          <p:cNvPr id="18" name="文本框 17">
            <a:extLst>
              <a:ext uri="{FF2B5EF4-FFF2-40B4-BE49-F238E27FC236}">
                <a16:creationId xmlns:a16="http://schemas.microsoft.com/office/drawing/2014/main" id="{980EA9B0-C100-9BA9-BBD4-2DE80E9DA660}"/>
              </a:ext>
            </a:extLst>
          </p:cNvPr>
          <p:cNvSpPr txBox="1"/>
          <p:nvPr/>
        </p:nvSpPr>
        <p:spPr>
          <a:xfrm>
            <a:off x="99303" y="5594956"/>
            <a:ext cx="1761563" cy="646331"/>
          </a:xfrm>
          <a:prstGeom prst="rect">
            <a:avLst/>
          </a:prstGeom>
          <a:noFill/>
        </p:spPr>
        <p:txBody>
          <a:bodyPr wrap="square" rtlCol="0">
            <a:spAutoFit/>
          </a:bodyPr>
          <a:lstStyle/>
          <a:p>
            <a:r>
              <a:rPr kumimoji="1" lang="en-US" altLang="zh-CN" dirty="0"/>
              <a:t>In hyper mode</a:t>
            </a:r>
            <a:r>
              <a:rPr kumimoji="1" lang="zh-CN" altLang="en-US" dirty="0"/>
              <a:t>去掉，末尾加*</a:t>
            </a:r>
          </a:p>
        </p:txBody>
      </p:sp>
      <p:sp>
        <p:nvSpPr>
          <p:cNvPr id="19" name="文本框 18">
            <a:extLst>
              <a:ext uri="{FF2B5EF4-FFF2-40B4-BE49-F238E27FC236}">
                <a16:creationId xmlns:a16="http://schemas.microsoft.com/office/drawing/2014/main" id="{DB7F4826-2BC0-3D87-D85D-5009FD4E0A6C}"/>
              </a:ext>
            </a:extLst>
          </p:cNvPr>
          <p:cNvSpPr txBox="1"/>
          <p:nvPr/>
        </p:nvSpPr>
        <p:spPr>
          <a:xfrm>
            <a:off x="756368" y="7460806"/>
            <a:ext cx="3732604" cy="923330"/>
          </a:xfrm>
          <a:prstGeom prst="rect">
            <a:avLst/>
          </a:prstGeom>
          <a:noFill/>
        </p:spPr>
        <p:txBody>
          <a:bodyPr wrap="square" rtlCol="0">
            <a:spAutoFit/>
          </a:bodyPr>
          <a:lstStyle/>
          <a:p>
            <a:r>
              <a:rPr kumimoji="1" lang="zh-CN" altLang="en-US" dirty="0"/>
              <a:t>加一行测试条件小字，例如</a:t>
            </a:r>
            <a:endParaRPr kumimoji="1" lang="en-US" altLang="zh-CN" dirty="0"/>
          </a:p>
          <a:p>
            <a:r>
              <a:rPr kumimoji="1" lang="en" altLang="zh-CN" dirty="0"/>
              <a:t>*Results were returned in hyper mode at test environment.</a:t>
            </a:r>
            <a:endParaRPr kumimoji="1" lang="zh-CN" altLang="en-US" dirty="0"/>
          </a:p>
        </p:txBody>
      </p:sp>
      <p:sp>
        <p:nvSpPr>
          <p:cNvPr id="21" name="文本框 20">
            <a:extLst>
              <a:ext uri="{FF2B5EF4-FFF2-40B4-BE49-F238E27FC236}">
                <a16:creationId xmlns:a16="http://schemas.microsoft.com/office/drawing/2014/main" id="{11D317D5-0E32-9436-95A0-AB91CD66BE2B}"/>
              </a:ext>
            </a:extLst>
          </p:cNvPr>
          <p:cNvSpPr txBox="1"/>
          <p:nvPr/>
        </p:nvSpPr>
        <p:spPr>
          <a:xfrm>
            <a:off x="3718785" y="7029919"/>
            <a:ext cx="4972754" cy="215444"/>
          </a:xfrm>
          <a:prstGeom prst="rect">
            <a:avLst/>
          </a:prstGeom>
          <a:noFill/>
        </p:spPr>
        <p:txBody>
          <a:bodyPr wrap="square">
            <a:spAutoFit/>
          </a:bodyPr>
          <a:lstStyle/>
          <a:p>
            <a:r>
              <a:rPr kumimoji="1" lang="en" altLang="zh-CN" sz="800" dirty="0">
                <a:solidFill>
                  <a:schemeClr val="bg1"/>
                </a:solidFill>
              </a:rPr>
              <a:t>*Results were returned in hyper mode at test environment.</a:t>
            </a:r>
            <a:endParaRPr kumimoji="1" lang="zh-CN" altLang="en-US" sz="800" dirty="0">
              <a:solidFill>
                <a:schemeClr val="bg1"/>
              </a:solidFill>
            </a:endParaRPr>
          </a:p>
        </p:txBody>
      </p:sp>
      <p:cxnSp>
        <p:nvCxnSpPr>
          <p:cNvPr id="22" name="直线箭头连接符 21">
            <a:extLst>
              <a:ext uri="{FF2B5EF4-FFF2-40B4-BE49-F238E27FC236}">
                <a16:creationId xmlns:a16="http://schemas.microsoft.com/office/drawing/2014/main" id="{4C97E34F-5B7C-34AE-80CE-23D795D88149}"/>
              </a:ext>
            </a:extLst>
          </p:cNvPr>
          <p:cNvCxnSpPr>
            <a:cxnSpLocks/>
          </p:cNvCxnSpPr>
          <p:nvPr/>
        </p:nvCxnSpPr>
        <p:spPr>
          <a:xfrm flipH="1">
            <a:off x="3251200" y="7035332"/>
            <a:ext cx="554165" cy="4254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451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B610499-F02B-E88C-0695-E1E40D82B6D0}"/>
              </a:ext>
            </a:extLst>
          </p:cNvPr>
          <p:cNvPicPr>
            <a:picLocks noChangeAspect="1"/>
          </p:cNvPicPr>
          <p:nvPr/>
        </p:nvPicPr>
        <p:blipFill>
          <a:blip r:embed="rId2"/>
          <a:stretch>
            <a:fillRect/>
          </a:stretch>
        </p:blipFill>
        <p:spPr>
          <a:xfrm>
            <a:off x="1085850" y="0"/>
            <a:ext cx="7772400" cy="4731026"/>
          </a:xfrm>
          <a:prstGeom prst="rect">
            <a:avLst/>
          </a:prstGeom>
        </p:spPr>
      </p:pic>
      <p:sp>
        <p:nvSpPr>
          <p:cNvPr id="4" name="文本框 3">
            <a:extLst>
              <a:ext uri="{FF2B5EF4-FFF2-40B4-BE49-F238E27FC236}">
                <a16:creationId xmlns:a16="http://schemas.microsoft.com/office/drawing/2014/main" id="{6EB56636-36F9-6006-E922-AC06F6529EE4}"/>
              </a:ext>
            </a:extLst>
          </p:cNvPr>
          <p:cNvSpPr txBox="1"/>
          <p:nvPr/>
        </p:nvSpPr>
        <p:spPr>
          <a:xfrm>
            <a:off x="408361" y="6001789"/>
            <a:ext cx="9127375" cy="2031325"/>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For the first time, super-powerful, ultra-lightweight, and elevated flexibility has become a reality in one.</a:t>
            </a:r>
          </a:p>
          <a:p>
            <a:pPr marL="342900" indent="-342900">
              <a:spcBef>
                <a:spcPts val="0"/>
              </a:spcBef>
              <a:spcAft>
                <a:spcPts val="0"/>
              </a:spcAft>
              <a:buFont typeface="+mj-lt"/>
              <a:buAutoNum type="arabicPeriod"/>
            </a:pPr>
            <a:endParaRPr lang="en" altLang="zh-CN" dirty="0">
              <a:solidFill>
                <a:srgbClr val="0E101A"/>
              </a:solidFill>
              <a:effectLst/>
            </a:endParaRPr>
          </a:p>
          <a:p>
            <a:pPr>
              <a:spcBef>
                <a:spcPts val="0"/>
              </a:spcBef>
              <a:spcAft>
                <a:spcPts val="0"/>
              </a:spcAft>
            </a:pPr>
            <a:r>
              <a:rPr lang="en" altLang="zh-CN" dirty="0">
                <a:solidFill>
                  <a:srgbClr val="0E101A"/>
                </a:solidFill>
                <a:effectLst/>
              </a:rPr>
              <a:t>The innovative Omega® system makes </a:t>
            </a:r>
            <a:r>
              <a:rPr lang="en" altLang="zh-CN" dirty="0" err="1">
                <a:solidFill>
                  <a:srgbClr val="0E101A"/>
                </a:solidFill>
                <a:effectLst/>
              </a:rPr>
              <a:t>Hypershell</a:t>
            </a:r>
            <a:r>
              <a:rPr lang="en" altLang="zh-CN" dirty="0">
                <a:solidFill>
                  <a:srgbClr val="0E101A"/>
                </a:solidFill>
                <a:effectLst/>
              </a:rPr>
              <a:t> </a:t>
            </a:r>
            <a:r>
              <a:rPr lang="en" altLang="zh-CN" b="1" dirty="0">
                <a:solidFill>
                  <a:srgbClr val="0E101A"/>
                </a:solidFill>
                <a:effectLst/>
              </a:rPr>
              <a:t>lightweight and powerful</a:t>
            </a:r>
            <a:r>
              <a:rPr lang="en" altLang="zh-CN" dirty="0">
                <a:solidFill>
                  <a:srgbClr val="0E101A"/>
                </a:solidFill>
                <a:effectLst/>
              </a:rPr>
              <a:t>. Patented and created for lower limb exoskeletons, the Omega® system brings numerous advantages that make </a:t>
            </a:r>
            <a:r>
              <a:rPr lang="en" altLang="zh-CN" dirty="0" err="1">
                <a:solidFill>
                  <a:srgbClr val="0E101A"/>
                </a:solidFill>
                <a:effectLst/>
              </a:rPr>
              <a:t>HyperShell</a:t>
            </a:r>
            <a:r>
              <a:rPr lang="en" altLang="zh-CN" dirty="0">
                <a:solidFill>
                  <a:srgbClr val="0E101A"/>
                </a:solidFill>
                <a:effectLst/>
              </a:rPr>
              <a:t> distinctive. The central motor is invented in combination with eight passive joints, doubling the </a:t>
            </a:r>
            <a:r>
              <a:rPr lang="en" altLang="zh-CN" b="1" dirty="0">
                <a:solidFill>
                  <a:srgbClr val="0E101A"/>
                </a:solidFill>
                <a:effectLst/>
              </a:rPr>
              <a:t>assist effectiveness </a:t>
            </a:r>
            <a:r>
              <a:rPr lang="en" altLang="zh-CN" dirty="0">
                <a:solidFill>
                  <a:srgbClr val="0E101A"/>
                </a:solidFill>
                <a:effectLst/>
              </a:rPr>
              <a:t>and </a:t>
            </a:r>
            <a:r>
              <a:rPr lang="en" altLang="zh-CN" b="1" dirty="0">
                <a:solidFill>
                  <a:srgbClr val="0E101A"/>
                </a:solidFill>
                <a:effectLst/>
              </a:rPr>
              <a:t>performance/weight ratio </a:t>
            </a:r>
            <a:r>
              <a:rPr lang="en" altLang="zh-CN" dirty="0">
                <a:solidFill>
                  <a:srgbClr val="0E101A"/>
                </a:solidFill>
                <a:effectLst/>
              </a:rPr>
              <a:t>of the exoskeleton.</a:t>
            </a:r>
          </a:p>
        </p:txBody>
      </p:sp>
    </p:spTree>
    <p:extLst>
      <p:ext uri="{BB962C8B-B14F-4D97-AF65-F5344CB8AC3E}">
        <p14:creationId xmlns:p14="http://schemas.microsoft.com/office/powerpoint/2010/main" val="1957209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48DC8D7-63A0-1E8C-4027-555CF0F04400}"/>
              </a:ext>
            </a:extLst>
          </p:cNvPr>
          <p:cNvPicPr>
            <a:picLocks noChangeAspect="1"/>
          </p:cNvPicPr>
          <p:nvPr/>
        </p:nvPicPr>
        <p:blipFill>
          <a:blip r:embed="rId2"/>
          <a:stretch>
            <a:fillRect/>
          </a:stretch>
        </p:blipFill>
        <p:spPr>
          <a:xfrm>
            <a:off x="1833650" y="2568487"/>
            <a:ext cx="6276799" cy="4805538"/>
          </a:xfrm>
          <a:prstGeom prst="rect">
            <a:avLst/>
          </a:prstGeom>
        </p:spPr>
      </p:pic>
      <p:cxnSp>
        <p:nvCxnSpPr>
          <p:cNvPr id="3" name="直线箭头连接符 2">
            <a:extLst>
              <a:ext uri="{FF2B5EF4-FFF2-40B4-BE49-F238E27FC236}">
                <a16:creationId xmlns:a16="http://schemas.microsoft.com/office/drawing/2014/main" id="{7BA0103C-2C7E-3F5E-B9B9-9B2C8FA86919}"/>
              </a:ext>
            </a:extLst>
          </p:cNvPr>
          <p:cNvCxnSpPr>
            <a:cxnSpLocks/>
          </p:cNvCxnSpPr>
          <p:nvPr/>
        </p:nvCxnSpPr>
        <p:spPr>
          <a:xfrm flipH="1" flipV="1">
            <a:off x="1600200" y="2814638"/>
            <a:ext cx="458387" cy="14304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61AB6779-C9D7-C9DF-DB63-6858ED125B52}"/>
              </a:ext>
            </a:extLst>
          </p:cNvPr>
          <p:cNvSpPr txBox="1"/>
          <p:nvPr/>
        </p:nvSpPr>
        <p:spPr>
          <a:xfrm>
            <a:off x="1271588" y="2414588"/>
            <a:ext cx="466794" cy="369332"/>
          </a:xfrm>
          <a:prstGeom prst="rect">
            <a:avLst/>
          </a:prstGeom>
          <a:noFill/>
        </p:spPr>
        <p:txBody>
          <a:bodyPr wrap="none" rtlCol="0">
            <a:spAutoFit/>
          </a:bodyPr>
          <a:lstStyle/>
          <a:p>
            <a:r>
              <a:rPr kumimoji="1" lang="en-US" altLang="zh-CN" b="1" dirty="0">
                <a:latin typeface=""/>
              </a:rPr>
              <a:t>5X</a:t>
            </a:r>
            <a:endParaRPr kumimoji="1" lang="zh-CN" altLang="en-US" b="1" dirty="0">
              <a:latin typeface=""/>
            </a:endParaRPr>
          </a:p>
        </p:txBody>
      </p:sp>
      <p:cxnSp>
        <p:nvCxnSpPr>
          <p:cNvPr id="6" name="直线箭头连接符 5">
            <a:extLst>
              <a:ext uri="{FF2B5EF4-FFF2-40B4-BE49-F238E27FC236}">
                <a16:creationId xmlns:a16="http://schemas.microsoft.com/office/drawing/2014/main" id="{B4A913B4-BD67-2CB4-EB45-9DFB91BDDEB2}"/>
              </a:ext>
            </a:extLst>
          </p:cNvPr>
          <p:cNvCxnSpPr>
            <a:cxnSpLocks/>
          </p:cNvCxnSpPr>
          <p:nvPr/>
        </p:nvCxnSpPr>
        <p:spPr>
          <a:xfrm flipH="1">
            <a:off x="1738382" y="4869449"/>
            <a:ext cx="149880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C200C09-2BE8-6DB8-9A40-2971488077ED}"/>
              </a:ext>
            </a:extLst>
          </p:cNvPr>
          <p:cNvSpPr txBox="1"/>
          <p:nvPr/>
        </p:nvSpPr>
        <p:spPr>
          <a:xfrm>
            <a:off x="158358" y="4684783"/>
            <a:ext cx="1671035" cy="369332"/>
          </a:xfrm>
          <a:prstGeom prst="rect">
            <a:avLst/>
          </a:prstGeom>
          <a:noFill/>
        </p:spPr>
        <p:txBody>
          <a:bodyPr wrap="none" rtlCol="0">
            <a:spAutoFit/>
          </a:bodyPr>
          <a:lstStyle/>
          <a:p>
            <a:r>
              <a:rPr lang="en" altLang="zh-CN" b="0" i="0" dirty="0">
                <a:solidFill>
                  <a:srgbClr val="282828"/>
                </a:solidFill>
                <a:effectLst/>
                <a:latin typeface="Maison Neue Book"/>
              </a:rPr>
              <a:t>Omega® system</a:t>
            </a:r>
            <a:endParaRPr kumimoji="1" lang="zh-CN" altLang="en-US" dirty="0"/>
          </a:p>
        </p:txBody>
      </p:sp>
      <p:cxnSp>
        <p:nvCxnSpPr>
          <p:cNvPr id="10" name="直线箭头连接符 9">
            <a:extLst>
              <a:ext uri="{FF2B5EF4-FFF2-40B4-BE49-F238E27FC236}">
                <a16:creationId xmlns:a16="http://schemas.microsoft.com/office/drawing/2014/main" id="{8171CE4C-B5C3-4612-E0CC-3BA2B0ECFC3C}"/>
              </a:ext>
            </a:extLst>
          </p:cNvPr>
          <p:cNvCxnSpPr>
            <a:cxnSpLocks/>
          </p:cNvCxnSpPr>
          <p:nvPr/>
        </p:nvCxnSpPr>
        <p:spPr>
          <a:xfrm flipH="1">
            <a:off x="1509189" y="6370292"/>
            <a:ext cx="149880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659A98F-776C-DCD7-FA3E-405BA1846AE7}"/>
              </a:ext>
            </a:extLst>
          </p:cNvPr>
          <p:cNvSpPr txBox="1"/>
          <p:nvPr/>
        </p:nvSpPr>
        <p:spPr>
          <a:xfrm>
            <a:off x="20465" y="6338573"/>
            <a:ext cx="2038122" cy="369332"/>
          </a:xfrm>
          <a:prstGeom prst="rect">
            <a:avLst/>
          </a:prstGeom>
          <a:noFill/>
        </p:spPr>
        <p:txBody>
          <a:bodyPr wrap="none" rtlCol="0">
            <a:spAutoFit/>
          </a:bodyPr>
          <a:lstStyle/>
          <a:p>
            <a:r>
              <a:rPr lang="en" altLang="zh-CN" dirty="0">
                <a:solidFill>
                  <a:srgbClr val="282828"/>
                </a:solidFill>
                <a:latin typeface="Maison Neue Book"/>
              </a:rPr>
              <a:t>the </a:t>
            </a:r>
            <a:r>
              <a:rPr lang="en" altLang="zh-CN" b="0" i="0" dirty="0">
                <a:solidFill>
                  <a:srgbClr val="282828"/>
                </a:solidFill>
                <a:effectLst/>
                <a:latin typeface="Maison Neue Book"/>
              </a:rPr>
              <a:t>Omega® system</a:t>
            </a:r>
            <a:endParaRPr kumimoji="1" lang="zh-CN" altLang="en-US" dirty="0"/>
          </a:p>
        </p:txBody>
      </p:sp>
      <p:cxnSp>
        <p:nvCxnSpPr>
          <p:cNvPr id="12" name="直线箭头连接符 11">
            <a:extLst>
              <a:ext uri="{FF2B5EF4-FFF2-40B4-BE49-F238E27FC236}">
                <a16:creationId xmlns:a16="http://schemas.microsoft.com/office/drawing/2014/main" id="{A716F8A9-EDEC-63F9-D9BA-4E0B81FCC7BC}"/>
              </a:ext>
            </a:extLst>
          </p:cNvPr>
          <p:cNvCxnSpPr>
            <a:cxnSpLocks/>
          </p:cNvCxnSpPr>
          <p:nvPr/>
        </p:nvCxnSpPr>
        <p:spPr>
          <a:xfrm>
            <a:off x="3986589" y="6370292"/>
            <a:ext cx="0" cy="47296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A175A55A-110D-8AFE-A3AC-DFDE1E98564B}"/>
              </a:ext>
            </a:extLst>
          </p:cNvPr>
          <p:cNvSpPr txBox="1"/>
          <p:nvPr/>
        </p:nvSpPr>
        <p:spPr>
          <a:xfrm>
            <a:off x="3524667" y="6843252"/>
            <a:ext cx="923843" cy="369332"/>
          </a:xfrm>
          <a:prstGeom prst="rect">
            <a:avLst/>
          </a:prstGeom>
          <a:noFill/>
        </p:spPr>
        <p:txBody>
          <a:bodyPr wrap="none" rtlCol="0">
            <a:spAutoFit/>
          </a:bodyPr>
          <a:lstStyle/>
          <a:p>
            <a:r>
              <a:rPr kumimoji="1" lang="en-US" altLang="zh-CN" dirty="0"/>
              <a:t>reduces</a:t>
            </a:r>
            <a:endParaRPr kumimoji="1" lang="zh-CN" altLang="en-US" dirty="0"/>
          </a:p>
        </p:txBody>
      </p:sp>
      <p:cxnSp>
        <p:nvCxnSpPr>
          <p:cNvPr id="15" name="直线箭头连接符 14">
            <a:extLst>
              <a:ext uri="{FF2B5EF4-FFF2-40B4-BE49-F238E27FC236}">
                <a16:creationId xmlns:a16="http://schemas.microsoft.com/office/drawing/2014/main" id="{C24C50D8-D009-C30F-3BAF-359F13E5C6A9}"/>
              </a:ext>
            </a:extLst>
          </p:cNvPr>
          <p:cNvCxnSpPr>
            <a:cxnSpLocks/>
          </p:cNvCxnSpPr>
          <p:nvPr/>
        </p:nvCxnSpPr>
        <p:spPr>
          <a:xfrm flipH="1">
            <a:off x="1079990" y="6188395"/>
            <a:ext cx="149880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DEAE6B2-CA25-D2D8-570D-D4EBEAB57B61}"/>
              </a:ext>
            </a:extLst>
          </p:cNvPr>
          <p:cNvSpPr txBox="1"/>
          <p:nvPr/>
        </p:nvSpPr>
        <p:spPr>
          <a:xfrm>
            <a:off x="262262" y="5778121"/>
            <a:ext cx="1194558" cy="369332"/>
          </a:xfrm>
          <a:prstGeom prst="rect">
            <a:avLst/>
          </a:prstGeom>
          <a:noFill/>
        </p:spPr>
        <p:txBody>
          <a:bodyPr wrap="none" rtlCol="0">
            <a:spAutoFit/>
          </a:bodyPr>
          <a:lstStyle/>
          <a:p>
            <a:r>
              <a:rPr kumimoji="1" lang="en-US" altLang="zh-CN" dirty="0"/>
              <a:t>Combining</a:t>
            </a:r>
            <a:endParaRPr kumimoji="1" lang="zh-CN" altLang="en-US" dirty="0"/>
          </a:p>
        </p:txBody>
      </p:sp>
    </p:spTree>
    <p:extLst>
      <p:ext uri="{BB962C8B-B14F-4D97-AF65-F5344CB8AC3E}">
        <p14:creationId xmlns:p14="http://schemas.microsoft.com/office/powerpoint/2010/main" val="1000330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271D57F-5111-B835-C3EE-D848114E636A}"/>
              </a:ext>
            </a:extLst>
          </p:cNvPr>
          <p:cNvPicPr>
            <a:picLocks noChangeAspect="1"/>
          </p:cNvPicPr>
          <p:nvPr/>
        </p:nvPicPr>
        <p:blipFill>
          <a:blip r:embed="rId2"/>
          <a:stretch>
            <a:fillRect/>
          </a:stretch>
        </p:blipFill>
        <p:spPr>
          <a:xfrm>
            <a:off x="1085850" y="0"/>
            <a:ext cx="7772400" cy="5192671"/>
          </a:xfrm>
          <a:prstGeom prst="rect">
            <a:avLst/>
          </a:prstGeom>
        </p:spPr>
      </p:pic>
      <p:sp>
        <p:nvSpPr>
          <p:cNvPr id="3" name="文本框 2">
            <a:extLst>
              <a:ext uri="{FF2B5EF4-FFF2-40B4-BE49-F238E27FC236}">
                <a16:creationId xmlns:a16="http://schemas.microsoft.com/office/drawing/2014/main" id="{7E511926-17BE-EE00-886B-733BDFA4D87D}"/>
              </a:ext>
            </a:extLst>
          </p:cNvPr>
          <p:cNvSpPr txBox="1"/>
          <p:nvPr/>
        </p:nvSpPr>
        <p:spPr>
          <a:xfrm>
            <a:off x="408361" y="6001789"/>
            <a:ext cx="9127375" cy="3139321"/>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For travelers and backpackers, </a:t>
            </a:r>
            <a:r>
              <a:rPr lang="en" altLang="zh-CN" b="1" dirty="0" err="1">
                <a:solidFill>
                  <a:srgbClr val="0E101A"/>
                </a:solidFill>
                <a:effectLst/>
              </a:rPr>
              <a:t>Hypershell</a:t>
            </a:r>
            <a:r>
              <a:rPr lang="en" altLang="zh-CN" b="1" dirty="0">
                <a:solidFill>
                  <a:srgbClr val="0E101A"/>
                </a:solidFill>
                <a:effectLst/>
              </a:rPr>
              <a:t> can be your power bank of endurance. </a:t>
            </a:r>
            <a:r>
              <a:rPr lang="en" altLang="zh-CN" dirty="0">
                <a:solidFill>
                  <a:srgbClr val="0E101A"/>
                </a:solidFill>
                <a:effectLst/>
              </a:rPr>
              <a:t>Recede fatigue, expand your radius and freedom, travel through jungles, deserts, and snowy mountains, and explore the untouched depths of nature.</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b="1" dirty="0">
                <a:solidFill>
                  <a:srgbClr val="0E101A"/>
                </a:solidFill>
                <a:effectLst/>
              </a:rPr>
              <a:t>For professionals such as photographers, </a:t>
            </a:r>
            <a:r>
              <a:rPr lang="en" altLang="zh-CN" b="1" dirty="0" err="1">
                <a:solidFill>
                  <a:srgbClr val="0E101A"/>
                </a:solidFill>
                <a:effectLst/>
              </a:rPr>
              <a:t>Hypershell</a:t>
            </a:r>
            <a:r>
              <a:rPr lang="en" altLang="zh-CN" b="1" dirty="0">
                <a:solidFill>
                  <a:srgbClr val="0E101A"/>
                </a:solidFill>
                <a:effectLst/>
              </a:rPr>
              <a:t> can multiply your productivity. </a:t>
            </a:r>
            <a:r>
              <a:rPr lang="en" altLang="zh-CN" dirty="0">
                <a:solidFill>
                  <a:srgbClr val="0E101A"/>
                </a:solidFill>
                <a:effectLst/>
              </a:rPr>
              <a:t>It makes your work easier by offsetting your pack weight, helping you go further, stay longer onsite, and take the closest shot.</a:t>
            </a:r>
          </a:p>
          <a:p>
            <a:pPr>
              <a:spcBef>
                <a:spcPts val="0"/>
              </a:spcBef>
              <a:spcAft>
                <a:spcPts val="0"/>
              </a:spcAft>
            </a:pPr>
            <a:endParaRPr lang="en" altLang="zh-CN" dirty="0">
              <a:solidFill>
                <a:srgbClr val="0E101A"/>
              </a:solidFill>
              <a:effectLst/>
            </a:endParaRPr>
          </a:p>
          <a:p>
            <a:pPr>
              <a:spcBef>
                <a:spcPts val="0"/>
              </a:spcBef>
              <a:spcAft>
                <a:spcPts val="0"/>
              </a:spcAft>
            </a:pPr>
            <a:r>
              <a:rPr lang="en" altLang="zh-CN" b="1" dirty="0">
                <a:solidFill>
                  <a:srgbClr val="0E101A"/>
                </a:solidFill>
                <a:effectLst/>
              </a:rPr>
              <a:t>For mountain climbers, </a:t>
            </a:r>
            <a:r>
              <a:rPr lang="en" altLang="zh-CN" b="1" dirty="0" err="1">
                <a:solidFill>
                  <a:srgbClr val="0E101A"/>
                </a:solidFill>
                <a:effectLst/>
              </a:rPr>
              <a:t>Hypershell</a:t>
            </a:r>
            <a:r>
              <a:rPr lang="en" altLang="zh-CN" b="1" dirty="0">
                <a:solidFill>
                  <a:srgbClr val="0E101A"/>
                </a:solidFill>
                <a:effectLst/>
              </a:rPr>
              <a:t> can be the sherpa in your backpack, </a:t>
            </a:r>
            <a:r>
              <a:rPr lang="en" altLang="zh-CN" dirty="0">
                <a:solidFill>
                  <a:srgbClr val="0E101A"/>
                </a:solidFill>
                <a:effectLst/>
              </a:rPr>
              <a:t>offsetting a massive amount of weight above the snow line while reducing altitude sickness and the risk of accidents when you are exhausted.</a:t>
            </a:r>
          </a:p>
        </p:txBody>
      </p:sp>
    </p:spTree>
    <p:extLst>
      <p:ext uri="{BB962C8B-B14F-4D97-AF65-F5344CB8AC3E}">
        <p14:creationId xmlns:p14="http://schemas.microsoft.com/office/powerpoint/2010/main" val="393464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2A4D773-12FA-8979-BC54-96F9B6343B16}"/>
              </a:ext>
            </a:extLst>
          </p:cNvPr>
          <p:cNvSpPr txBox="1"/>
          <p:nvPr/>
        </p:nvSpPr>
        <p:spPr>
          <a:xfrm>
            <a:off x="4141534" y="5187934"/>
            <a:ext cx="1661032" cy="215444"/>
          </a:xfrm>
          <a:prstGeom prst="rect">
            <a:avLst/>
          </a:prstGeom>
          <a:noFill/>
        </p:spPr>
        <p:txBody>
          <a:bodyPr wrap="none" rtlCol="0">
            <a:spAutoFit/>
          </a:bodyPr>
          <a:lstStyle/>
          <a:p>
            <a:r>
              <a:rPr kumimoji="1" lang="en" altLang="zh-CN" sz="800" dirty="0">
                <a:solidFill>
                  <a:schemeClr val="bg1"/>
                </a:solidFill>
              </a:rPr>
              <a:t>Powering Your Everyday Adventure</a:t>
            </a:r>
            <a:endParaRPr kumimoji="1" lang="zh-CN" altLang="en-US" sz="800" dirty="0">
              <a:solidFill>
                <a:schemeClr val="bg1"/>
              </a:solidFill>
            </a:endParaRPr>
          </a:p>
        </p:txBody>
      </p:sp>
      <p:pic>
        <p:nvPicPr>
          <p:cNvPr id="5" name="图片 4">
            <a:extLst>
              <a:ext uri="{FF2B5EF4-FFF2-40B4-BE49-F238E27FC236}">
                <a16:creationId xmlns:a16="http://schemas.microsoft.com/office/drawing/2014/main" id="{203335B2-D9D7-76BD-92C9-39A9F642CEBC}"/>
              </a:ext>
            </a:extLst>
          </p:cNvPr>
          <p:cNvPicPr>
            <a:picLocks noChangeAspect="1"/>
          </p:cNvPicPr>
          <p:nvPr/>
        </p:nvPicPr>
        <p:blipFill>
          <a:blip r:embed="rId2"/>
          <a:stretch>
            <a:fillRect/>
          </a:stretch>
        </p:blipFill>
        <p:spPr>
          <a:xfrm>
            <a:off x="1085850" y="0"/>
            <a:ext cx="7772400" cy="5146302"/>
          </a:xfrm>
          <a:prstGeom prst="rect">
            <a:avLst/>
          </a:prstGeom>
        </p:spPr>
      </p:pic>
      <p:sp>
        <p:nvSpPr>
          <p:cNvPr id="8" name="文本框 7">
            <a:extLst>
              <a:ext uri="{FF2B5EF4-FFF2-40B4-BE49-F238E27FC236}">
                <a16:creationId xmlns:a16="http://schemas.microsoft.com/office/drawing/2014/main" id="{186C5024-1990-16C4-AC36-D752A940BBD0}"/>
              </a:ext>
            </a:extLst>
          </p:cNvPr>
          <p:cNvSpPr txBox="1"/>
          <p:nvPr/>
        </p:nvSpPr>
        <p:spPr>
          <a:xfrm>
            <a:off x="408361" y="6001789"/>
            <a:ext cx="9127375" cy="1200329"/>
          </a:xfrm>
          <a:prstGeom prst="rect">
            <a:avLst/>
          </a:prstGeom>
          <a:noFill/>
        </p:spPr>
        <p:txBody>
          <a:bodyPr wrap="square" rtlCol="0">
            <a:spAutoFit/>
          </a:bodyPr>
          <a:lstStyle/>
          <a:p>
            <a:pPr>
              <a:spcBef>
                <a:spcPts val="0"/>
              </a:spcBef>
              <a:spcAft>
                <a:spcPts val="0"/>
              </a:spcAft>
            </a:pPr>
            <a:r>
              <a:rPr lang="en" altLang="zh-CN" b="1" dirty="0">
                <a:solidFill>
                  <a:srgbClr val="0E101A"/>
                </a:solidFill>
                <a:effectLst/>
              </a:rPr>
              <a:t>Looking for more outside the zone? </a:t>
            </a:r>
            <a:r>
              <a:rPr lang="en" altLang="zh-CN" dirty="0">
                <a:solidFill>
                  <a:srgbClr val="0E101A"/>
                </a:solidFill>
                <a:effectLst/>
              </a:rPr>
              <a:t>The Hyper Mode is designed for those who love challenging their status quo. Simply hold the buttons on both sides to call for Hyper Mode. </a:t>
            </a:r>
            <a:r>
              <a:rPr lang="en" altLang="zh-CN" dirty="0" err="1">
                <a:solidFill>
                  <a:srgbClr val="0E101A"/>
                </a:solidFill>
                <a:effectLst/>
              </a:rPr>
              <a:t>Hypershell</a:t>
            </a:r>
            <a:r>
              <a:rPr lang="en" altLang="zh-CN" dirty="0">
                <a:solidFill>
                  <a:srgbClr val="0E101A"/>
                </a:solidFill>
                <a:effectLst/>
              </a:rPr>
              <a:t> will instantly answer with an output equivalent to </a:t>
            </a:r>
            <a:r>
              <a:rPr lang="en" altLang="zh-CN" b="1" dirty="0">
                <a:solidFill>
                  <a:srgbClr val="0E101A"/>
                </a:solidFill>
                <a:effectLst/>
              </a:rPr>
              <a:t>1 horsepower</a:t>
            </a:r>
            <a:r>
              <a:rPr lang="en" altLang="zh-CN" dirty="0">
                <a:solidFill>
                  <a:srgbClr val="0E101A"/>
                </a:solidFill>
                <a:effectLst/>
              </a:rPr>
              <a:t>, </a:t>
            </a:r>
            <a:r>
              <a:rPr lang="en" altLang="zh-CN" b="1" dirty="0">
                <a:solidFill>
                  <a:srgbClr val="0E101A"/>
                </a:solidFill>
                <a:effectLst/>
              </a:rPr>
              <a:t>50% torque increase</a:t>
            </a:r>
            <a:r>
              <a:rPr lang="en" altLang="zh-CN" dirty="0">
                <a:solidFill>
                  <a:srgbClr val="0E101A"/>
                </a:solidFill>
                <a:effectLst/>
              </a:rPr>
              <a:t>, and </a:t>
            </a:r>
            <a:r>
              <a:rPr lang="en" altLang="zh-CN" b="1" dirty="0">
                <a:solidFill>
                  <a:srgbClr val="0E101A"/>
                </a:solidFill>
                <a:effectLst/>
              </a:rPr>
              <a:t>quadrupled motion acceleration </a:t>
            </a:r>
            <a:r>
              <a:rPr lang="en" altLang="zh-CN" dirty="0">
                <a:solidFill>
                  <a:srgbClr val="0E101A"/>
                </a:solidFill>
                <a:effectLst/>
              </a:rPr>
              <a:t>capability.</a:t>
            </a:r>
          </a:p>
        </p:txBody>
      </p:sp>
      <p:cxnSp>
        <p:nvCxnSpPr>
          <p:cNvPr id="9" name="直线箭头连接符 8">
            <a:extLst>
              <a:ext uri="{FF2B5EF4-FFF2-40B4-BE49-F238E27FC236}">
                <a16:creationId xmlns:a16="http://schemas.microsoft.com/office/drawing/2014/main" id="{9BD0E05D-0273-D0EB-E944-191956F56D57}"/>
              </a:ext>
            </a:extLst>
          </p:cNvPr>
          <p:cNvCxnSpPr>
            <a:cxnSpLocks/>
          </p:cNvCxnSpPr>
          <p:nvPr/>
        </p:nvCxnSpPr>
        <p:spPr>
          <a:xfrm>
            <a:off x="4760765" y="4259387"/>
            <a:ext cx="0" cy="34558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1AE40738-707A-A5D5-9621-278C2772E4FC}"/>
              </a:ext>
            </a:extLst>
          </p:cNvPr>
          <p:cNvSpPr txBox="1"/>
          <p:nvPr/>
        </p:nvSpPr>
        <p:spPr>
          <a:xfrm>
            <a:off x="4805468" y="7551400"/>
            <a:ext cx="2961323" cy="369332"/>
          </a:xfrm>
          <a:prstGeom prst="rect">
            <a:avLst/>
          </a:prstGeom>
          <a:noFill/>
        </p:spPr>
        <p:txBody>
          <a:bodyPr wrap="none" rtlCol="0">
            <a:spAutoFit/>
          </a:bodyPr>
          <a:lstStyle/>
          <a:p>
            <a:r>
              <a:rPr kumimoji="1" lang="en-US" altLang="zh-CN" dirty="0"/>
              <a:t>With 1 hp peak power output</a:t>
            </a:r>
            <a:endParaRPr kumimoji="1" lang="zh-CN" altLang="en-US" dirty="0"/>
          </a:p>
        </p:txBody>
      </p:sp>
      <p:sp>
        <p:nvSpPr>
          <p:cNvPr id="13" name="文本框 12">
            <a:extLst>
              <a:ext uri="{FF2B5EF4-FFF2-40B4-BE49-F238E27FC236}">
                <a16:creationId xmlns:a16="http://schemas.microsoft.com/office/drawing/2014/main" id="{4C1A3564-F230-69D5-9590-864CB0D90073}"/>
              </a:ext>
            </a:extLst>
          </p:cNvPr>
          <p:cNvSpPr txBox="1"/>
          <p:nvPr/>
        </p:nvSpPr>
        <p:spPr>
          <a:xfrm>
            <a:off x="408361" y="8270014"/>
            <a:ext cx="9127375" cy="1200329"/>
          </a:xfrm>
          <a:prstGeom prst="rect">
            <a:avLst/>
          </a:prstGeom>
          <a:noFill/>
        </p:spPr>
        <p:txBody>
          <a:bodyPr wrap="square" rtlCol="0">
            <a:spAutoFit/>
          </a:bodyPr>
          <a:lstStyle/>
          <a:p>
            <a:pPr>
              <a:spcBef>
                <a:spcPts val="0"/>
              </a:spcBef>
              <a:spcAft>
                <a:spcPts val="0"/>
              </a:spcAft>
            </a:pPr>
            <a:r>
              <a:rPr lang="en" altLang="zh-CN" dirty="0"/>
              <a:t>At the same time, the AI Motion Engine inside </a:t>
            </a:r>
            <a:r>
              <a:rPr lang="en" altLang="zh-CN" dirty="0" err="1"/>
              <a:t>Hypershell</a:t>
            </a:r>
            <a:r>
              <a:rPr lang="en" altLang="zh-CN" dirty="0"/>
              <a:t> will act more aggressively, boosting reaction frequency from </a:t>
            </a:r>
            <a:r>
              <a:rPr lang="en" altLang="zh-CN" b="1" dirty="0">
                <a:solidFill>
                  <a:srgbClr val="0E101A"/>
                </a:solidFill>
                <a:effectLst/>
              </a:rPr>
              <a:t>1000Hz</a:t>
            </a:r>
            <a:r>
              <a:rPr lang="en" altLang="zh-CN" dirty="0"/>
              <a:t> to </a:t>
            </a:r>
            <a:r>
              <a:rPr lang="en" altLang="zh-CN" b="1" dirty="0">
                <a:solidFill>
                  <a:srgbClr val="0E101A"/>
                </a:solidFill>
                <a:effectLst/>
              </a:rPr>
              <a:t>3000Hz</a:t>
            </a:r>
            <a:r>
              <a:rPr lang="en" altLang="zh-CN" dirty="0"/>
              <a:t>. This brings an added max running speed of </a:t>
            </a:r>
            <a:r>
              <a:rPr lang="en" altLang="zh-CN" b="1" dirty="0">
                <a:solidFill>
                  <a:srgbClr val="0E101A"/>
                </a:solidFill>
                <a:effectLst/>
              </a:rPr>
              <a:t>20km/h</a:t>
            </a:r>
            <a:r>
              <a:rPr lang="en" altLang="zh-CN" dirty="0"/>
              <a:t>, a </a:t>
            </a:r>
            <a:r>
              <a:rPr lang="en" altLang="zh-CN" b="1" dirty="0">
                <a:solidFill>
                  <a:srgbClr val="0E101A"/>
                </a:solidFill>
                <a:effectLst/>
              </a:rPr>
              <a:t>60-degree</a:t>
            </a:r>
            <a:r>
              <a:rPr lang="en" altLang="zh-CN" dirty="0"/>
              <a:t> </a:t>
            </a:r>
            <a:r>
              <a:rPr lang="en" altLang="zh-CN" b="1" dirty="0">
                <a:solidFill>
                  <a:srgbClr val="0E101A"/>
                </a:solidFill>
                <a:effectLst/>
              </a:rPr>
              <a:t>slope sprint</a:t>
            </a:r>
            <a:r>
              <a:rPr lang="en" altLang="zh-CN" dirty="0"/>
              <a:t>, a steady </a:t>
            </a:r>
            <a:r>
              <a:rPr lang="en" altLang="zh-CN" b="1" dirty="0">
                <a:solidFill>
                  <a:srgbClr val="0E101A"/>
                </a:solidFill>
                <a:effectLst/>
              </a:rPr>
              <a:t>30kg weight offset</a:t>
            </a:r>
            <a:r>
              <a:rPr lang="en" altLang="zh-CN" dirty="0"/>
              <a:t>, and </a:t>
            </a:r>
            <a:r>
              <a:rPr lang="en" altLang="zh-CN" b="1" dirty="0">
                <a:solidFill>
                  <a:srgbClr val="0E101A"/>
                </a:solidFill>
                <a:effectLst/>
              </a:rPr>
              <a:t>10kg</a:t>
            </a:r>
            <a:r>
              <a:rPr lang="en" altLang="zh-CN" dirty="0"/>
              <a:t> of </a:t>
            </a:r>
            <a:r>
              <a:rPr lang="en" altLang="zh-CN" b="1" dirty="0">
                <a:solidFill>
                  <a:srgbClr val="0E101A"/>
                </a:solidFill>
                <a:effectLst/>
              </a:rPr>
              <a:t>horizontal thrust</a:t>
            </a:r>
            <a:r>
              <a:rPr lang="en" altLang="zh-CN" dirty="0"/>
              <a:t> to make a history of your own.</a:t>
            </a:r>
            <a:endParaRPr lang="en" altLang="zh-CN" dirty="0">
              <a:solidFill>
                <a:srgbClr val="0E101A"/>
              </a:solidFill>
              <a:effectLst/>
            </a:endParaRPr>
          </a:p>
        </p:txBody>
      </p:sp>
    </p:spTree>
    <p:extLst>
      <p:ext uri="{BB962C8B-B14F-4D97-AF65-F5344CB8AC3E}">
        <p14:creationId xmlns:p14="http://schemas.microsoft.com/office/powerpoint/2010/main" val="357495346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309</TotalTime>
  <Words>2194</Words>
  <Application>Microsoft Macintosh PowerPoint</Application>
  <PresentationFormat>自定义</PresentationFormat>
  <Paragraphs>112</Paragraphs>
  <Slides>29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Maison Neue Book</vt:lpstr>
      <vt:lpstr>Arial</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Shen Allen</dc:creator>
  <cp:lastModifiedBy>Shen Allen</cp:lastModifiedBy>
  <cp:revision>3</cp:revision>
  <dcterms:created xsi:type="dcterms:W3CDTF">2023-03-01T01:35:49Z</dcterms:created>
  <dcterms:modified xsi:type="dcterms:W3CDTF">2023-03-01T06:45:41Z</dcterms:modified>
</cp:coreProperties>
</file>